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70" r:id="rId3"/>
    <p:sldId id="271" r:id="rId4"/>
    <p:sldId id="272" r:id="rId5"/>
    <p:sldId id="273" r:id="rId6"/>
    <p:sldId id="274" r:id="rId7"/>
    <p:sldId id="275" r:id="rId8"/>
    <p:sldId id="287" r:id="rId9"/>
    <p:sldId id="277" r:id="rId10"/>
    <p:sldId id="278" r:id="rId11"/>
    <p:sldId id="279" r:id="rId12"/>
    <p:sldId id="280" r:id="rId13"/>
    <p:sldId id="281" r:id="rId14"/>
    <p:sldId id="282" r:id="rId15"/>
    <p:sldId id="283" r:id="rId16"/>
    <p:sldId id="288" r:id="rId17"/>
    <p:sldId id="284" r:id="rId18"/>
    <p:sldId id="285" r:id="rId19"/>
    <p:sldId id="286" r:id="rId20"/>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E6CE51CA-9A8C-40AC-AE28-352BB25EE8E2}">
          <p14:sldIdLst>
            <p14:sldId id="256"/>
            <p14:sldId id="270"/>
          </p14:sldIdLst>
        </p14:section>
        <p14:section name="提案資料に記載いただきたい事項" id="{AC97C7AD-B6FE-4FED-B5B4-CB52E86E251F}">
          <p14:sldIdLst>
            <p14:sldId id="271"/>
          </p14:sldIdLst>
        </p14:section>
        <p14:section name="審査基準" id="{9D4BD692-EB4C-4AFD-AE46-4EAB7FE144BD}">
          <p14:sldIdLst>
            <p14:sldId id="272"/>
          </p14:sldIdLst>
        </p14:section>
        <p14:section name="提案内容" id="{EBCA7F1C-841E-4725-8B63-7E549F1AF414}">
          <p14:sldIdLst>
            <p14:sldId id="273"/>
            <p14:sldId id="274"/>
            <p14:sldId id="275"/>
            <p14:sldId id="287"/>
            <p14:sldId id="277"/>
            <p14:sldId id="278"/>
            <p14:sldId id="279"/>
            <p14:sldId id="280"/>
          </p14:sldIdLst>
        </p14:section>
        <p14:section name="作成例" id="{99ACDCE8-D432-482C-B078-3D7FB5D8D7A7}">
          <p14:sldIdLst>
            <p14:sldId id="281"/>
            <p14:sldId id="282"/>
            <p14:sldId id="283"/>
            <p14:sldId id="288"/>
            <p14:sldId id="284"/>
            <p14:sldId id="285"/>
            <p14:sldId id="28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62626"/>
    <a:srgbClr val="E8EAF5"/>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10" d="100"/>
          <a:sy n="110" d="100"/>
        </p:scale>
        <p:origin x="59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840080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D38AF-6963-CE0D-DBB2-50933B9B73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C8140A-217F-3105-FDDB-DD3956EC4A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3071DC-33F3-D643-0C5B-DED8A48357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0E23B7-0155-928E-901D-25F350E1791C}"/>
              </a:ext>
            </a:extLst>
          </p:cNvPr>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532944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7A5607-C3BA-5C4C-D786-68D002A1CE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184459-5B38-96B3-822F-B06669CEA2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01FD16-E842-702C-25A8-471DD62598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5EE7FB-99EC-33FD-EE96-EDF1B16C250C}"/>
              </a:ext>
            </a:extLst>
          </p:cNvPr>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700510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EFAULT">
    <p:bg>
      <p:bgRef idx="1001">
        <a:schemeClr val="bg1"/>
      </p:bgRef>
    </p:bg>
    <p:spTree>
      <p:nvGrpSpPr>
        <p:cNvPr id="1" name=""/>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520BBAC3-7A8F-B0CB-8E7C-01FADBBEC41A}"/>
              </a:ext>
            </a:extLst>
          </p:cNvPr>
          <p:cNvSpPr>
            <a:spLocks noGrp="1"/>
          </p:cNvSpPr>
          <p:nvPr>
            <p:ph type="body" sz="quarter" idx="10"/>
          </p:nvPr>
        </p:nvSpPr>
        <p:spPr>
          <a:xfrm>
            <a:off x="695965" y="325746"/>
            <a:ext cx="11088000" cy="396000"/>
          </a:xfrm>
        </p:spPr>
        <p:txBody>
          <a:bodyPr anchor="ctr"/>
          <a:lstStyle/>
          <a:p>
            <a:pPr lvl="0"/>
            <a:r>
              <a:rPr kumimoji="1" lang="ja-JP" altLang="en-US" dirty="0"/>
              <a:t>マスター テキストの書式設定</a:t>
            </a:r>
          </a:p>
        </p:txBody>
      </p:sp>
      <p:sp>
        <p:nvSpPr>
          <p:cNvPr id="7" name="テキスト プレースホルダー 6">
            <a:extLst>
              <a:ext uri="{FF2B5EF4-FFF2-40B4-BE49-F238E27FC236}">
                <a16:creationId xmlns:a16="http://schemas.microsoft.com/office/drawing/2014/main" id="{6356A3EF-F30C-5505-380F-5AAA12C5B8D6}"/>
              </a:ext>
            </a:extLst>
          </p:cNvPr>
          <p:cNvSpPr>
            <a:spLocks noGrp="1"/>
          </p:cNvSpPr>
          <p:nvPr>
            <p:ph type="body" sz="quarter" idx="11"/>
          </p:nvPr>
        </p:nvSpPr>
        <p:spPr>
          <a:xfrm>
            <a:off x="695325" y="895350"/>
            <a:ext cx="11088688" cy="2808288"/>
          </a:xfrm>
        </p:spPr>
        <p:txBody>
          <a:bodyPr>
            <a:normAutofit/>
          </a:bodyPr>
          <a:lstStyle>
            <a:lvl1pPr>
              <a:defRPr sz="1800">
                <a:latin typeface="Noto Sans JP" panose="020B0200000000000000" pitchFamily="50" charset="-128"/>
                <a:ea typeface="Noto Sans JP" panose="020B0200000000000000" pitchFamily="50" charset="-128"/>
              </a:defRPr>
            </a:lvl1pPr>
            <a:lvl2pPr>
              <a:defRPr sz="1800">
                <a:latin typeface="Noto Sans JP" panose="020B0200000000000000" pitchFamily="50" charset="-128"/>
                <a:ea typeface="Noto Sans JP" panose="020B0200000000000000" pitchFamily="50" charset="-128"/>
              </a:defRPr>
            </a:lvl2pPr>
            <a:lvl3pPr>
              <a:defRPr sz="1800">
                <a:latin typeface="Noto Sans JP" panose="020B0200000000000000" pitchFamily="50" charset="-128"/>
                <a:ea typeface="Noto Sans JP" panose="020B0200000000000000" pitchFamily="50" charset="-128"/>
              </a:defRPr>
            </a:lvl3pPr>
            <a:lvl4pPr>
              <a:defRPr sz="1800">
                <a:latin typeface="Noto Sans JP" panose="020B0200000000000000" pitchFamily="50" charset="-128"/>
                <a:ea typeface="Noto Sans JP" panose="020B0200000000000000" pitchFamily="50" charset="-128"/>
              </a:defRPr>
            </a:lvl4pPr>
            <a:lvl5pPr>
              <a:defRPr sz="1800">
                <a:latin typeface="Noto Sans JP" panose="020B0200000000000000" pitchFamily="50" charset="-128"/>
                <a:ea typeface="Noto Sans JP" panose="020B0200000000000000"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2" name="スライド番号プレースホルダー 3">
            <a:extLst>
              <a:ext uri="{FF2B5EF4-FFF2-40B4-BE49-F238E27FC236}">
                <a16:creationId xmlns:a16="http://schemas.microsoft.com/office/drawing/2014/main" id="{57838D65-AFF3-C206-70DB-AF85F69EA9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5764817-7C9A-4F79-93C0-A71CCB4FBE36}"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hape 0">
            <a:extLst>
              <a:ext uri="{FF2B5EF4-FFF2-40B4-BE49-F238E27FC236}">
                <a16:creationId xmlns:a16="http://schemas.microsoft.com/office/drawing/2014/main" id="{78895905-5095-B28D-46A0-A4A5184C6B65}"/>
              </a:ext>
            </a:extLst>
          </p:cNvPr>
          <p:cNvSpPr/>
          <p:nvPr userDrawn="1"/>
        </p:nvSpPr>
        <p:spPr>
          <a:xfrm>
            <a:off x="457200" y="320040"/>
            <a:ext cx="128016" cy="396000"/>
          </a:xfrm>
          <a:prstGeom prst="rect">
            <a:avLst/>
          </a:prstGeom>
          <a:solidFill>
            <a:srgbClr val="1B2B44"/>
          </a:solidFill>
          <a:ln/>
        </p:spPr>
        <p:txBody>
          <a:bodyPr/>
          <a:lstStyle/>
          <a:p>
            <a:endParaRPr lang="ja-JP" altLang="en-US"/>
          </a:p>
        </p:txBody>
      </p:sp>
      <p:sp>
        <p:nvSpPr>
          <p:cNvPr id="5" name="テキスト プレースホルダー 4">
            <a:extLst>
              <a:ext uri="{FF2B5EF4-FFF2-40B4-BE49-F238E27FC236}">
                <a16:creationId xmlns:a16="http://schemas.microsoft.com/office/drawing/2014/main" id="{89CB9276-7A65-01DA-6A8F-8F38AE9AEDF7}"/>
              </a:ext>
            </a:extLst>
          </p:cNvPr>
          <p:cNvSpPr>
            <a:spLocks noGrp="1"/>
          </p:cNvSpPr>
          <p:nvPr>
            <p:ph type="body" idx="1"/>
          </p:nvPr>
        </p:nvSpPr>
        <p:spPr>
          <a:xfrm>
            <a:off x="695527" y="320040"/>
            <a:ext cx="10867417" cy="396000"/>
          </a:xfrm>
          <a:prstGeom prst="rect">
            <a:avLst/>
          </a:prstGeom>
        </p:spPr>
        <p:txBody>
          <a:bodyPr vert="horz" lIns="91440" tIns="45720" rIns="91440" bIns="45720" rtlCol="0">
            <a:normAutofit/>
          </a:bodyPr>
          <a:lstStyle/>
          <a:p>
            <a:pPr lvl="0"/>
            <a:endParaRPr kumimoji="1" lang="ja-JP" altLang="en-US" dirty="0"/>
          </a:p>
        </p:txBody>
      </p:sp>
      <p:sp>
        <p:nvSpPr>
          <p:cNvPr id="2" name="フッター プレースホルダー 1">
            <a:extLst>
              <a:ext uri="{FF2B5EF4-FFF2-40B4-BE49-F238E27FC236}">
                <a16:creationId xmlns:a16="http://schemas.microsoft.com/office/drawing/2014/main" id="{BBF8C270-7D01-13A5-9A38-BD6F39FC5F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4" name="スライド番号プレースホルダー 3">
            <a:extLst>
              <a:ext uri="{FF2B5EF4-FFF2-40B4-BE49-F238E27FC236}">
                <a16:creationId xmlns:a16="http://schemas.microsoft.com/office/drawing/2014/main" id="{2E864DEF-4E1E-FC48-A22B-D5B5B976A2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5764817-7C9A-4F79-93C0-A71CCB4FBE36}"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ct val="20000"/>
        </a:spcBef>
        <a:buFont typeface="Arial" pitchFamily="34" charset="0"/>
        <a:buNone/>
        <a:defRPr sz="2000" b="1" kern="1200">
          <a:solidFill>
            <a:schemeClr val="tx1"/>
          </a:solidFill>
          <a:latin typeface="Noto Sans JP" panose="020B0200000000000000" pitchFamily="50" charset="-128"/>
          <a:ea typeface="Noto Sans JP" panose="020B0200000000000000" pitchFamily="50" charset="-128"/>
          <a:cs typeface="+mn-cs"/>
        </a:defRPr>
      </a:lvl1pPr>
      <a:lvl2pPr marL="45720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mailto:contact@the-small-things.com"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320040"/>
            <a:ext cx="12161520" cy="502920"/>
          </a:xfrm>
          <a:prstGeom prst="rect">
            <a:avLst/>
          </a:prstGeom>
          <a:solidFill>
            <a:srgbClr val="1B2B44"/>
          </a:solidFill>
          <a:ln/>
        </p:spPr>
        <p:txBody>
          <a:bodyPr/>
          <a:lstStyle/>
          <a:p>
            <a:endParaRPr lang="ja-JP" altLang="en-US"/>
          </a:p>
        </p:txBody>
      </p:sp>
      <p:sp>
        <p:nvSpPr>
          <p:cNvPr id="3" name="Text 1"/>
          <p:cNvSpPr/>
          <p:nvPr/>
        </p:nvSpPr>
        <p:spPr>
          <a:xfrm>
            <a:off x="457200" y="320040"/>
            <a:ext cx="11247120" cy="502920"/>
          </a:xfrm>
          <a:prstGeom prst="rect">
            <a:avLst/>
          </a:prstGeom>
          <a:noFill/>
          <a:ln/>
        </p:spPr>
        <p:txBody>
          <a:bodyPr wrap="square" lIns="0" tIns="0" rIns="0" bIns="0" rtlCol="0" anchor="ctr"/>
          <a:lstStyle/>
          <a:p>
            <a:pPr marL="0" indent="0">
              <a:buNone/>
            </a:pPr>
            <a:r>
              <a:rPr lang="en-US" sz="1600" b="1" dirty="0">
                <a:solidFill>
                  <a:srgbClr val="FFFFFF"/>
                </a:solidFill>
                <a:latin typeface="Noto Sans JP" panose="020B0200000000000000" pitchFamily="50" charset="-128"/>
                <a:ea typeface="Noto Sans JP" panose="020B0200000000000000" pitchFamily="50" charset="-128"/>
                <a:cs typeface="Meiryo" pitchFamily="34" charset="-120"/>
              </a:rPr>
              <a:t>2026年度　あいちスポーツ共創スタジオ</a:t>
            </a:r>
            <a:endParaRPr lang="en-US" sz="1600" dirty="0">
              <a:latin typeface="Noto Sans JP" panose="020B0200000000000000" pitchFamily="50" charset="-128"/>
              <a:ea typeface="Noto Sans JP" panose="020B0200000000000000" pitchFamily="50" charset="-128"/>
            </a:endParaRPr>
          </a:p>
        </p:txBody>
      </p:sp>
      <p:sp>
        <p:nvSpPr>
          <p:cNvPr id="4" name="Text 2"/>
          <p:cNvSpPr/>
          <p:nvPr/>
        </p:nvSpPr>
        <p:spPr>
          <a:xfrm>
            <a:off x="457200" y="1005840"/>
            <a:ext cx="7315200" cy="548640"/>
          </a:xfrm>
          <a:prstGeom prst="rect">
            <a:avLst/>
          </a:prstGeom>
          <a:noFill/>
          <a:ln/>
        </p:spPr>
        <p:txBody>
          <a:bodyPr wrap="square" rtlCol="0" anchor="ctr"/>
          <a:lstStyle/>
          <a:p>
            <a:pPr marL="0" indent="0">
              <a:buNone/>
            </a:pPr>
            <a:r>
              <a:rPr lang="en-US" sz="3000" b="1" u="sng" dirty="0">
                <a:solidFill>
                  <a:srgbClr val="262626"/>
                </a:solidFill>
                <a:latin typeface="Noto Sans JP" panose="020B0200000000000000" pitchFamily="50" charset="-128"/>
                <a:ea typeface="Noto Sans JP" panose="020B0200000000000000" pitchFamily="50" charset="-128"/>
                <a:cs typeface="Meiryo" pitchFamily="34" charset="-120"/>
              </a:rPr>
              <a:t>提案資料</a:t>
            </a:r>
            <a:endParaRPr lang="en-US" sz="3000" dirty="0">
              <a:latin typeface="Noto Sans JP" panose="020B0200000000000000" pitchFamily="50" charset="-128"/>
              <a:ea typeface="Noto Sans JP" panose="020B0200000000000000" pitchFamily="50" charset="-128"/>
            </a:endParaRPr>
          </a:p>
        </p:txBody>
      </p:sp>
      <p:sp>
        <p:nvSpPr>
          <p:cNvPr id="5" name="Text 3"/>
          <p:cNvSpPr/>
          <p:nvPr/>
        </p:nvSpPr>
        <p:spPr>
          <a:xfrm>
            <a:off x="457200" y="1691640"/>
            <a:ext cx="11247120" cy="640080"/>
          </a:xfrm>
          <a:prstGeom prst="rect">
            <a:avLst/>
          </a:prstGeom>
          <a:noFill/>
          <a:ln/>
        </p:spPr>
        <p:txBody>
          <a:bodyPr wrap="square" rtlCol="0" anchor="ctr"/>
          <a:lstStyle/>
          <a:p>
            <a:pPr marL="0" indent="0">
              <a:lnSpc>
                <a:spcPct val="130000"/>
              </a:lnSpc>
              <a:buNone/>
            </a:pPr>
            <a:r>
              <a:rPr lang="en-US" sz="1250" dirty="0">
                <a:solidFill>
                  <a:srgbClr val="262626"/>
                </a:solidFill>
                <a:latin typeface="Noto Sans JP" panose="020B0200000000000000" pitchFamily="50" charset="-128"/>
                <a:ea typeface="Noto Sans JP" panose="020B0200000000000000" pitchFamily="50" charset="-128"/>
                <a:cs typeface="Meiryo" pitchFamily="34" charset="-120"/>
              </a:rPr>
              <a:t>募集要項をご確認の上、提案先クラブを1つ選択し、共創プランをご提案ください。</a:t>
            </a:r>
            <a:endParaRPr lang="en-US" sz="1250" dirty="0">
              <a:latin typeface="Noto Sans JP" panose="020B0200000000000000" pitchFamily="50" charset="-128"/>
              <a:ea typeface="Noto Sans JP" panose="020B0200000000000000" pitchFamily="50" charset="-128"/>
            </a:endParaRPr>
          </a:p>
          <a:p>
            <a:pPr marL="0" indent="0">
              <a:lnSpc>
                <a:spcPct val="130000"/>
              </a:lnSpc>
              <a:buNone/>
            </a:pPr>
            <a:r>
              <a:rPr lang="en-US" sz="1250" dirty="0">
                <a:solidFill>
                  <a:srgbClr val="262626"/>
                </a:solidFill>
                <a:latin typeface="Noto Sans JP" panose="020B0200000000000000" pitchFamily="50" charset="-128"/>
                <a:ea typeface="Noto Sans JP" panose="020B0200000000000000" pitchFamily="50" charset="-128"/>
                <a:cs typeface="Meiryo" pitchFamily="34" charset="-120"/>
              </a:rPr>
              <a:t>（共創プラン＝スポーツクラブとの共創により地域課題の解決につながる新規事業の計画）</a:t>
            </a:r>
            <a:endParaRPr lang="en-US" sz="1250" dirty="0">
              <a:latin typeface="Noto Sans JP" panose="020B0200000000000000" pitchFamily="50" charset="-128"/>
              <a:ea typeface="Noto Sans JP" panose="020B0200000000000000" pitchFamily="50" charset="-128"/>
            </a:endParaRPr>
          </a:p>
        </p:txBody>
      </p:sp>
      <p:sp>
        <p:nvSpPr>
          <p:cNvPr id="6" name="Shape 4"/>
          <p:cNvSpPr/>
          <p:nvPr/>
        </p:nvSpPr>
        <p:spPr>
          <a:xfrm>
            <a:off x="457200" y="2514600"/>
            <a:ext cx="11247120" cy="457200"/>
          </a:xfrm>
          <a:prstGeom prst="rect">
            <a:avLst/>
          </a:prstGeom>
          <a:solidFill>
            <a:srgbClr val="1B2B44"/>
          </a:solidFill>
          <a:ln/>
        </p:spPr>
        <p:txBody>
          <a:bodyPr anchor="ctr"/>
          <a:lstStyle/>
          <a:p>
            <a:r>
              <a:rPr lang="ja-JP" altLang="en-US" b="1">
                <a:solidFill>
                  <a:schemeClr val="bg1"/>
                </a:solidFill>
                <a:latin typeface="Noto Sans JP" panose="020B0200000000000000" pitchFamily="50" charset="-128"/>
                <a:ea typeface="Noto Sans JP" panose="020B0200000000000000" pitchFamily="50" charset="-128"/>
              </a:rPr>
              <a:t>選択したクラブ情報の入力欄</a:t>
            </a:r>
            <a:endParaRPr lang="ja-JP" altLang="en-US" b="1" dirty="0">
              <a:solidFill>
                <a:schemeClr val="bg1"/>
              </a:solidFill>
              <a:latin typeface="Noto Sans JP" panose="020B0200000000000000" pitchFamily="50" charset="-128"/>
              <a:ea typeface="Noto Sans JP" panose="020B0200000000000000" pitchFamily="50" charset="-128"/>
            </a:endParaRPr>
          </a:p>
        </p:txBody>
      </p:sp>
      <p:sp>
        <p:nvSpPr>
          <p:cNvPr id="8" name="Shape 6"/>
          <p:cNvSpPr/>
          <p:nvPr/>
        </p:nvSpPr>
        <p:spPr>
          <a:xfrm>
            <a:off x="457200" y="2971800"/>
            <a:ext cx="11247120" cy="3566160"/>
          </a:xfrm>
          <a:prstGeom prst="rect">
            <a:avLst/>
          </a:prstGeom>
          <a:ln w="12700">
            <a:solidFill>
              <a:srgbClr val="AAAAAA"/>
            </a:solidFill>
            <a:prstDash val="dash"/>
          </a:ln>
        </p:spPr>
        <p:txBody>
          <a:bodyPr/>
          <a:lstStyle/>
          <a:p>
            <a:pPr marL="0" marR="0" lvl="0" indent="0" algn="l" defTabSz="914400" rtl="0" eaLnBrk="1" fontAlgn="auto" latinLnBrk="0" hangingPunct="1">
              <a:lnSpc>
                <a:spcPct val="130000"/>
              </a:lnSpc>
              <a:spcBef>
                <a:spcPts val="0"/>
              </a:spcBef>
              <a:spcAft>
                <a:spcPts val="0"/>
              </a:spcAft>
              <a:buClrTx/>
              <a:buSzTx/>
              <a:buFontTx/>
              <a:buNone/>
              <a:tabLst/>
              <a:defRPr/>
            </a:pPr>
            <a:r>
              <a:rPr kumimoji="0" lang="en-US" altLang="ja-JP" sz="1200" b="1" i="0" u="none" strike="noStrike" kern="1200" cap="none" spc="0" normalizeH="0" baseline="0" noProof="0" dirty="0" err="1">
                <a:ln>
                  <a:noFill/>
                </a:ln>
                <a:solidFill>
                  <a:srgbClr val="1B2B44"/>
                </a:solidFill>
                <a:effectLst/>
                <a:uLnTx/>
                <a:uFillTx/>
                <a:latin typeface="Noto Sans JP" panose="020B0200000000000000" pitchFamily="50" charset="-128"/>
                <a:ea typeface="Noto Sans JP" panose="020B0200000000000000" pitchFamily="50" charset="-128"/>
                <a:cs typeface="Meiryo" pitchFamily="34" charset="-120"/>
              </a:rPr>
              <a:t>提案先クラブ</a:t>
            </a:r>
            <a:r>
              <a:rPr kumimoji="0" lang="en-US" altLang="ja-JP" sz="1200" b="1" i="0" u="none" strike="noStrike" kern="1200" cap="none" spc="0" normalizeH="0" baseline="0" noProof="0" dirty="0">
                <a:ln>
                  <a:noFill/>
                </a:ln>
                <a:solidFill>
                  <a:srgbClr val="1B2B44"/>
                </a:solidFill>
                <a:effectLst/>
                <a:uLnTx/>
                <a:uFillTx/>
                <a:latin typeface="Noto Sans JP" panose="020B0200000000000000" pitchFamily="50" charset="-128"/>
                <a:ea typeface="Noto Sans JP" panose="020B0200000000000000" pitchFamily="50" charset="-128"/>
                <a:cs typeface="Meiryo" pitchFamily="34" charset="-120"/>
              </a:rPr>
              <a:t>：
</a:t>
            </a:r>
            <a:endParaRPr kumimoji="0" lang="en-US" altLang="ja-JP" sz="1200" b="0" i="0" u="none" strike="noStrike" kern="1200" cap="none" spc="0" normalizeH="0" baseline="0" noProof="0" dirty="0">
              <a:ln>
                <a:noFill/>
              </a:ln>
              <a:solidFill>
                <a:prstClr val="black"/>
              </a:solidFill>
              <a:effectLst/>
              <a:uLnTx/>
              <a:uFillTx/>
              <a:latin typeface="Noto Sans JP" panose="020B0200000000000000" pitchFamily="50" charset="-128"/>
              <a:ea typeface="Noto Sans JP" panose="020B0200000000000000" pitchFamily="50" charset="-128"/>
            </a:endParaRPr>
          </a:p>
          <a:p>
            <a:pPr marL="0" marR="0" lvl="0" indent="0" algn="l" defTabSz="914400" rtl="0" eaLnBrk="1" fontAlgn="auto" latinLnBrk="0" hangingPunct="1">
              <a:lnSpc>
                <a:spcPct val="130000"/>
              </a:lnSpc>
              <a:spcBef>
                <a:spcPts val="0"/>
              </a:spcBef>
              <a:spcAft>
                <a:spcPts val="0"/>
              </a:spcAft>
              <a:buClrTx/>
              <a:buSzTx/>
              <a:buFontTx/>
              <a:buNone/>
              <a:tabLst/>
              <a:defRPr/>
            </a:pPr>
            <a:r>
              <a:rPr kumimoji="0" lang="en-US" altLang="ja-JP" sz="1200" b="0" i="0" u="none" strike="noStrike" kern="1200" cap="none" spc="0" normalizeH="0" baseline="0" noProof="0" dirty="0" err="1">
                <a:ln>
                  <a:noFill/>
                </a:ln>
                <a:solidFill>
                  <a:srgbClr val="262626"/>
                </a:solidFill>
                <a:effectLst/>
                <a:uLnTx/>
                <a:uFillTx/>
                <a:latin typeface="Noto Sans JP" panose="020B0200000000000000" pitchFamily="50" charset="-128"/>
                <a:ea typeface="Noto Sans JP" panose="020B0200000000000000" pitchFamily="50" charset="-128"/>
                <a:cs typeface="Meiryo" pitchFamily="34" charset="-120"/>
              </a:rPr>
              <a:t>クラブ名を入力してください</a:t>
            </a:r>
            <a:r>
              <a:rPr kumimoji="0" lang="en-US" altLang="ja-JP" sz="1200" b="0" i="0" u="none" strike="noStrike" kern="1200" cap="none" spc="0" normalizeH="0" baseline="0" noProof="0" dirty="0">
                <a:ln>
                  <a:noFill/>
                </a:ln>
                <a:solidFill>
                  <a:srgbClr val="262626"/>
                </a:solidFill>
                <a:effectLst/>
                <a:uLnTx/>
                <a:uFillTx/>
                <a:latin typeface="Noto Sans JP" panose="020B0200000000000000" pitchFamily="50" charset="-128"/>
                <a:ea typeface="Noto Sans JP" panose="020B0200000000000000" pitchFamily="50" charset="-128"/>
                <a:cs typeface="Meiryo" pitchFamily="34" charset="-120"/>
              </a:rPr>
              <a:t>
</a:t>
            </a:r>
            <a:endParaRPr kumimoji="0" lang="en-US" altLang="ja-JP" sz="1200" b="0" i="0" u="none" strike="noStrike" kern="1200" cap="none" spc="0" normalizeH="0" baseline="0" noProof="0" dirty="0">
              <a:ln>
                <a:noFill/>
              </a:ln>
              <a:solidFill>
                <a:prstClr val="black"/>
              </a:solidFill>
              <a:effectLst/>
              <a:uLnTx/>
              <a:uFillTx/>
              <a:latin typeface="Noto Sans JP" panose="020B0200000000000000" pitchFamily="50" charset="-128"/>
              <a:ea typeface="Noto Sans JP" panose="020B0200000000000000" pitchFamily="50" charset="-128"/>
            </a:endParaRPr>
          </a:p>
          <a:p>
            <a:pPr marL="0" marR="0" lvl="0" indent="0" algn="l" defTabSz="914400" rtl="0" eaLnBrk="1" fontAlgn="auto" latinLnBrk="0" hangingPunct="1">
              <a:lnSpc>
                <a:spcPct val="13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prstClr val="black"/>
              </a:solidFill>
              <a:effectLst/>
              <a:uLnTx/>
              <a:uFillTx/>
              <a:latin typeface="Noto Sans JP" panose="020B0200000000000000" pitchFamily="50" charset="-128"/>
              <a:ea typeface="Noto Sans JP" panose="020B0200000000000000" pitchFamily="50" charset="-128"/>
            </a:endParaRPr>
          </a:p>
          <a:p>
            <a:pPr marL="0" marR="0" lvl="0" indent="0" algn="l" defTabSz="914400" rtl="0" eaLnBrk="1" fontAlgn="auto" latinLnBrk="0" hangingPunct="1">
              <a:lnSpc>
                <a:spcPct val="130000"/>
              </a:lnSpc>
              <a:spcBef>
                <a:spcPts val="0"/>
              </a:spcBef>
              <a:spcAft>
                <a:spcPts val="0"/>
              </a:spcAft>
              <a:buClrTx/>
              <a:buSzTx/>
              <a:buFontTx/>
              <a:buNone/>
              <a:tabLst/>
              <a:defRPr/>
            </a:pPr>
            <a:r>
              <a:rPr kumimoji="0" lang="en-US" altLang="ja-JP" sz="1200" b="1" i="0" u="none" strike="noStrike" kern="1200" cap="none" spc="0" normalizeH="0" baseline="0" noProof="0" dirty="0" err="1">
                <a:ln>
                  <a:noFill/>
                </a:ln>
                <a:solidFill>
                  <a:srgbClr val="1B2B44"/>
                </a:solidFill>
                <a:effectLst/>
                <a:uLnTx/>
                <a:uFillTx/>
                <a:latin typeface="Noto Sans JP" panose="020B0200000000000000" pitchFamily="50" charset="-128"/>
                <a:ea typeface="Noto Sans JP" panose="020B0200000000000000" pitchFamily="50" charset="-128"/>
                <a:cs typeface="Meiryo" pitchFamily="34" charset="-120"/>
              </a:rPr>
              <a:t>プロジェクト名称</a:t>
            </a:r>
            <a:r>
              <a:rPr kumimoji="0" lang="en-US" altLang="ja-JP" sz="1200" b="1" i="0" u="none" strike="noStrike" kern="1200" cap="none" spc="0" normalizeH="0" baseline="0" noProof="0" dirty="0">
                <a:ln>
                  <a:noFill/>
                </a:ln>
                <a:solidFill>
                  <a:srgbClr val="1B2B44"/>
                </a:solidFill>
                <a:effectLst/>
                <a:uLnTx/>
                <a:uFillTx/>
                <a:latin typeface="Noto Sans JP" panose="020B0200000000000000" pitchFamily="50" charset="-128"/>
                <a:ea typeface="Noto Sans JP" panose="020B0200000000000000" pitchFamily="50" charset="-128"/>
                <a:cs typeface="Meiryo" pitchFamily="34" charset="-120"/>
              </a:rPr>
              <a:t>：
</a:t>
            </a:r>
            <a:endParaRPr kumimoji="0" lang="en-US" altLang="ja-JP" sz="1200" b="0" i="0" u="none" strike="noStrike" kern="1200" cap="none" spc="0" normalizeH="0" baseline="0" noProof="0" dirty="0">
              <a:ln>
                <a:noFill/>
              </a:ln>
              <a:solidFill>
                <a:prstClr val="black"/>
              </a:solidFill>
              <a:effectLst/>
              <a:uLnTx/>
              <a:uFillTx/>
              <a:latin typeface="Noto Sans JP" panose="020B0200000000000000" pitchFamily="50" charset="-128"/>
              <a:ea typeface="Noto Sans JP" panose="020B0200000000000000" pitchFamily="50" charset="-128"/>
            </a:endParaRPr>
          </a:p>
          <a:p>
            <a:pPr marL="0" marR="0" lvl="0" indent="0" algn="l" defTabSz="914400" rtl="0" eaLnBrk="1" fontAlgn="auto" latinLnBrk="0" hangingPunct="1">
              <a:lnSpc>
                <a:spcPct val="13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srgbClr val="262626"/>
                </a:solidFill>
                <a:effectLst/>
                <a:uLnTx/>
                <a:uFillTx/>
                <a:latin typeface="Noto Sans JP" panose="020B0200000000000000" pitchFamily="50" charset="-128"/>
                <a:ea typeface="Noto Sans JP" panose="020B0200000000000000" pitchFamily="50" charset="-128"/>
                <a:cs typeface="Meiryo" pitchFamily="34" charset="-120"/>
              </a:rPr>
              <a:t>『</a:t>
            </a:r>
            <a:r>
              <a:rPr kumimoji="0" lang="en-US" altLang="ja-JP" sz="1200" b="0" i="0" u="none" strike="noStrike" kern="1200" cap="none" spc="0" normalizeH="0" baseline="0" noProof="0" dirty="0" err="1">
                <a:ln>
                  <a:noFill/>
                </a:ln>
                <a:solidFill>
                  <a:srgbClr val="262626"/>
                </a:solidFill>
                <a:effectLst/>
                <a:uLnTx/>
                <a:uFillTx/>
                <a:latin typeface="Noto Sans JP" panose="020B0200000000000000" pitchFamily="50" charset="-128"/>
                <a:ea typeface="Noto Sans JP" panose="020B0200000000000000" pitchFamily="50" charset="-128"/>
                <a:cs typeface="Meiryo" pitchFamily="34" charset="-120"/>
              </a:rPr>
              <a:t>こちらに提案する共創プランのプロジェクト名を入力してください</a:t>
            </a:r>
            <a:r>
              <a:rPr kumimoji="0" lang="en-US" altLang="ja-JP" sz="1200" b="0" i="0" u="none" strike="noStrike" kern="1200" cap="none" spc="0" normalizeH="0" baseline="0" noProof="0" dirty="0">
                <a:ln>
                  <a:noFill/>
                </a:ln>
                <a:solidFill>
                  <a:srgbClr val="262626"/>
                </a:solidFill>
                <a:effectLst/>
                <a:uLnTx/>
                <a:uFillTx/>
                <a:latin typeface="Noto Sans JP" panose="020B0200000000000000" pitchFamily="50" charset="-128"/>
                <a:ea typeface="Noto Sans JP" panose="020B0200000000000000" pitchFamily="50" charset="-128"/>
                <a:cs typeface="Meiryo" pitchFamily="34" charset="-120"/>
              </a:rPr>
              <a:t>』</a:t>
            </a:r>
            <a:endParaRPr lang="ja-JP" altLang="en-US" sz="1600" dirty="0">
              <a:latin typeface="Noto Sans JP" panose="020B0200000000000000" pitchFamily="50" charset="-128"/>
              <a:ea typeface="Noto Sans JP" panose="020B0200000000000000" pitchFamily="50" charset="-128"/>
            </a:endParaRPr>
          </a:p>
        </p:txBody>
      </p:sp>
      <p:sp>
        <p:nvSpPr>
          <p:cNvPr id="7" name="スライド番号プレースホルダー 6">
            <a:extLst>
              <a:ext uri="{FF2B5EF4-FFF2-40B4-BE49-F238E27FC236}">
                <a16:creationId xmlns:a16="http://schemas.microsoft.com/office/drawing/2014/main" id="{CB896CB6-ACC9-67FA-9E1C-DB43A14A77A7}"/>
              </a:ext>
            </a:extLst>
          </p:cNvPr>
          <p:cNvSpPr>
            <a:spLocks noGrp="1"/>
          </p:cNvSpPr>
          <p:nvPr>
            <p:ph type="sldNum" sz="quarter" idx="4"/>
          </p:nvPr>
        </p:nvSpPr>
        <p:spPr/>
        <p:txBody>
          <a:bodyPr/>
          <a:lstStyle/>
          <a:p>
            <a:fld id="{F5764817-7C9A-4F79-93C0-A71CCB4FBE36}" type="slidenum">
              <a:rPr kumimoji="1" lang="ja-JP" altLang="en-US" smtClean="0"/>
              <a:t>1</a:t>
            </a:fld>
            <a:endParaRPr kumimoji="1" lang="ja-JP"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72EA850B-FDA0-68B6-C361-6E4DE9ABDE4B}"/>
              </a:ext>
            </a:extLst>
          </p:cNvPr>
          <p:cNvSpPr>
            <a:spLocks noGrp="1"/>
          </p:cNvSpPr>
          <p:nvPr>
            <p:ph type="body" sz="quarter" idx="10"/>
          </p:nvPr>
        </p:nvSpPr>
        <p:spPr/>
        <p:txBody>
          <a:bodyPr>
            <a:normAutofit lnSpcReduction="10000"/>
          </a:bodyPr>
          <a:lstStyle/>
          <a:p>
            <a:r>
              <a:rPr lang="en-US" altLang="ja-JP" dirty="0">
                <a:solidFill>
                  <a:srgbClr val="262626"/>
                </a:solidFill>
                <a:cs typeface="Meiryo" pitchFamily="34" charset="-120"/>
              </a:rPr>
              <a:t>5-1　2026年度のスケジュール（現時点での想定）</a:t>
            </a:r>
            <a:endParaRPr lang="en-US" altLang="ja-JP" dirty="0"/>
          </a:p>
        </p:txBody>
      </p:sp>
      <p:sp>
        <p:nvSpPr>
          <p:cNvPr id="4" name="Shape 2">
            <a:extLst>
              <a:ext uri="{FF2B5EF4-FFF2-40B4-BE49-F238E27FC236}">
                <a16:creationId xmlns:a16="http://schemas.microsoft.com/office/drawing/2014/main" id="{20FE87AF-548F-669F-2CF0-1E44D07DB479}"/>
              </a:ext>
            </a:extLst>
          </p:cNvPr>
          <p:cNvSpPr/>
          <p:nvPr/>
        </p:nvSpPr>
        <p:spPr>
          <a:xfrm>
            <a:off x="457200" y="914400"/>
            <a:ext cx="11247120" cy="768096"/>
          </a:xfrm>
          <a:prstGeom prst="rect">
            <a:avLst/>
          </a:prstGeom>
          <a:solidFill>
            <a:srgbClr val="CDEEF9"/>
          </a:solidFill>
          <a:ln/>
        </p:spPr>
        <p:txBody>
          <a:bodyPr anchor="ctr"/>
          <a:lstStyle/>
          <a:p>
            <a:pPr>
              <a:lnSpc>
                <a:spcPct val="125000"/>
              </a:lnSpc>
            </a:pP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a:t>
            </a:r>
            <a:r>
              <a:rPr lang="en-US" altLang="ja-JP" sz="1200" b="1" dirty="0" err="1">
                <a:solidFill>
                  <a:srgbClr val="0070C0"/>
                </a:solidFill>
                <a:latin typeface="Noto Sans JP" panose="020B0200000000000000" pitchFamily="50" charset="-128"/>
                <a:ea typeface="Noto Sans JP" panose="020B0200000000000000" pitchFamily="50" charset="-128"/>
                <a:cs typeface="Meiryo" pitchFamily="34" charset="-120"/>
              </a:rPr>
              <a:t>内容</a:t>
            </a: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a:t>
            </a:r>
          </a:p>
          <a:p>
            <a:pPr>
              <a:lnSpc>
                <a:spcPct val="125000"/>
              </a:lnSpc>
            </a:pP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現時点で想定される2026年度のスケジュール（事業のブラッシュアップ・実証実験）を具体的に記載してください。</a:t>
            </a:r>
            <a:endParaRPr lang="en-US" altLang="ja-JP" sz="1200" dirty="0">
              <a:latin typeface="Noto Sans JP" panose="020B0200000000000000" pitchFamily="50" charset="-128"/>
              <a:ea typeface="Noto Sans JP" panose="020B0200000000000000" pitchFamily="50" charset="-128"/>
            </a:endParaRPr>
          </a:p>
        </p:txBody>
      </p:sp>
      <p:sp>
        <p:nvSpPr>
          <p:cNvPr id="6" name="Text 4">
            <a:extLst>
              <a:ext uri="{FF2B5EF4-FFF2-40B4-BE49-F238E27FC236}">
                <a16:creationId xmlns:a16="http://schemas.microsoft.com/office/drawing/2014/main" id="{776F0264-3570-9B05-B971-75185633D890}"/>
              </a:ext>
            </a:extLst>
          </p:cNvPr>
          <p:cNvSpPr/>
          <p:nvPr/>
        </p:nvSpPr>
        <p:spPr>
          <a:xfrm>
            <a:off x="8229600" y="320040"/>
            <a:ext cx="3474720" cy="384048"/>
          </a:xfrm>
          <a:prstGeom prst="rect">
            <a:avLst/>
          </a:prstGeom>
          <a:noFill/>
          <a:ln/>
        </p:spPr>
        <p:txBody>
          <a:bodyPr wrap="square" rtlCol="0" anchor="ctr"/>
          <a:lstStyle/>
          <a:p>
            <a:pPr marL="0" indent="0" algn="r">
              <a:buNone/>
            </a:pPr>
            <a:r>
              <a:rPr lang="en-US" sz="1100" b="1" dirty="0">
                <a:solidFill>
                  <a:srgbClr val="1B2B44"/>
                </a:solidFill>
                <a:latin typeface="Noto Sans JP" panose="020B0200000000000000" pitchFamily="50" charset="-128"/>
                <a:ea typeface="Noto Sans JP" panose="020B0200000000000000" pitchFamily="50" charset="-128"/>
                <a:cs typeface="Meiryo" pitchFamily="34" charset="-120"/>
              </a:rPr>
              <a:t>評価ポイント：実現性</a:t>
            </a:r>
            <a:endParaRPr lang="en-US" sz="1100" dirty="0">
              <a:latin typeface="Noto Sans JP" panose="020B0200000000000000" pitchFamily="50" charset="-128"/>
              <a:ea typeface="Noto Sans JP" panose="020B0200000000000000" pitchFamily="50" charset="-128"/>
            </a:endParaRPr>
          </a:p>
        </p:txBody>
      </p:sp>
      <p:grpSp>
        <p:nvGrpSpPr>
          <p:cNvPr id="19" name="グループ化 18">
            <a:extLst>
              <a:ext uri="{FF2B5EF4-FFF2-40B4-BE49-F238E27FC236}">
                <a16:creationId xmlns:a16="http://schemas.microsoft.com/office/drawing/2014/main" id="{11BBA096-52C4-A568-5D96-5DB67E7055D3}"/>
              </a:ext>
            </a:extLst>
          </p:cNvPr>
          <p:cNvGrpSpPr/>
          <p:nvPr/>
        </p:nvGrpSpPr>
        <p:grpSpPr>
          <a:xfrm>
            <a:off x="457200" y="1920240"/>
            <a:ext cx="11224259" cy="4023360"/>
            <a:chOff x="457200" y="1920240"/>
            <a:chExt cx="7677199" cy="4023360"/>
          </a:xfrm>
        </p:grpSpPr>
        <p:sp>
          <p:nvSpPr>
            <p:cNvPr id="7" name="Shape 5">
              <a:extLst>
                <a:ext uri="{FF2B5EF4-FFF2-40B4-BE49-F238E27FC236}">
                  <a16:creationId xmlns:a16="http://schemas.microsoft.com/office/drawing/2014/main" id="{54BD576B-7E0B-B4DB-EEAD-1965061650BB}"/>
                </a:ext>
              </a:extLst>
            </p:cNvPr>
            <p:cNvSpPr/>
            <p:nvPr/>
          </p:nvSpPr>
          <p:spPr>
            <a:xfrm>
              <a:off x="457200" y="1920240"/>
              <a:ext cx="3611880" cy="502920"/>
            </a:xfrm>
            <a:prstGeom prst="rect">
              <a:avLst/>
            </a:prstGeom>
            <a:solidFill>
              <a:srgbClr val="1B2B44"/>
            </a:solidFill>
            <a:ln/>
          </p:spPr>
          <p:txBody>
            <a:bodyPr/>
            <a:lstStyle/>
            <a:p>
              <a:endParaRPr lang="ja-JP" altLang="en-US">
                <a:latin typeface="Noto Sans JP" panose="020B0200000000000000" pitchFamily="50" charset="-128"/>
                <a:ea typeface="Noto Sans JP" panose="020B0200000000000000" pitchFamily="50" charset="-128"/>
              </a:endParaRPr>
            </a:p>
          </p:txBody>
        </p:sp>
        <p:sp>
          <p:nvSpPr>
            <p:cNvPr id="8" name="Text 6">
              <a:extLst>
                <a:ext uri="{FF2B5EF4-FFF2-40B4-BE49-F238E27FC236}">
                  <a16:creationId xmlns:a16="http://schemas.microsoft.com/office/drawing/2014/main" id="{0180A84F-37E0-67AE-25E9-33C0B88FEFB6}"/>
                </a:ext>
              </a:extLst>
            </p:cNvPr>
            <p:cNvSpPr/>
            <p:nvPr/>
          </p:nvSpPr>
          <p:spPr>
            <a:xfrm>
              <a:off x="457200" y="1920240"/>
              <a:ext cx="3611880" cy="502920"/>
            </a:xfrm>
            <a:prstGeom prst="rect">
              <a:avLst/>
            </a:prstGeom>
            <a:noFill/>
            <a:ln/>
          </p:spPr>
          <p:txBody>
            <a:bodyPr wrap="square" lIns="0" tIns="0" rIns="0" bIns="0" rtlCol="0" anchor="ctr"/>
            <a:lstStyle/>
            <a:p>
              <a:pPr marL="0" indent="0" algn="ctr">
                <a:buNone/>
              </a:pPr>
              <a:r>
                <a:rPr lang="en-US" altLang="ja-JP" sz="1050" dirty="0">
                  <a:solidFill>
                    <a:srgbClr val="FFFFFF"/>
                  </a:solidFill>
                  <a:latin typeface="Noto Sans JP" panose="020B0200000000000000" pitchFamily="50" charset="-128"/>
                  <a:ea typeface="Noto Sans JP" panose="020B0200000000000000" pitchFamily="50" charset="-128"/>
                  <a:cs typeface="Meiryo" pitchFamily="34" charset="-120"/>
                </a:rPr>
                <a:t>2026</a:t>
              </a:r>
              <a:r>
                <a:rPr lang="ja-JP" altLang="en-US" sz="1050" dirty="0">
                  <a:solidFill>
                    <a:srgbClr val="FFFFFF"/>
                  </a:solidFill>
                  <a:latin typeface="Noto Sans JP" panose="020B0200000000000000" pitchFamily="50" charset="-128"/>
                  <a:ea typeface="Noto Sans JP" panose="020B0200000000000000" pitchFamily="50" charset="-128"/>
                  <a:cs typeface="Meiryo" pitchFamily="34" charset="-120"/>
                </a:rPr>
                <a:t>年</a:t>
              </a:r>
              <a:r>
                <a:rPr lang="en-US" sz="1050" dirty="0">
                  <a:solidFill>
                    <a:srgbClr val="FFFFFF"/>
                  </a:solidFill>
                  <a:latin typeface="Noto Sans JP" panose="020B0200000000000000" pitchFamily="50" charset="-128"/>
                  <a:ea typeface="Noto Sans JP" panose="020B0200000000000000" pitchFamily="50" charset="-128"/>
                  <a:cs typeface="Meiryo" pitchFamily="34" charset="-120"/>
                </a:rPr>
                <a:t>9月〜11月　</a:t>
              </a:r>
              <a:r>
                <a:rPr lang="en-US" sz="1150" b="1" dirty="0" err="1">
                  <a:solidFill>
                    <a:srgbClr val="FFFFFF"/>
                  </a:solidFill>
                  <a:latin typeface="Noto Sans JP" panose="020B0200000000000000" pitchFamily="50" charset="-128"/>
                  <a:ea typeface="Noto Sans JP" panose="020B0200000000000000" pitchFamily="50" charset="-128"/>
                  <a:cs typeface="Meiryo" pitchFamily="34" charset="-120"/>
                </a:rPr>
                <a:t>アーリープロトタイピング</a:t>
              </a:r>
              <a:endParaRPr lang="en-US" sz="1150" b="1" dirty="0">
                <a:solidFill>
                  <a:srgbClr val="FFFFFF"/>
                </a:solidFill>
                <a:latin typeface="Noto Sans JP" panose="020B0200000000000000" pitchFamily="50" charset="-128"/>
                <a:ea typeface="Noto Sans JP" panose="020B0200000000000000" pitchFamily="50" charset="-128"/>
                <a:cs typeface="Meiryo" pitchFamily="34" charset="-120"/>
              </a:endParaRPr>
            </a:p>
          </p:txBody>
        </p:sp>
        <p:sp>
          <p:nvSpPr>
            <p:cNvPr id="9" name="Shape 7">
              <a:extLst>
                <a:ext uri="{FF2B5EF4-FFF2-40B4-BE49-F238E27FC236}">
                  <a16:creationId xmlns:a16="http://schemas.microsoft.com/office/drawing/2014/main" id="{91263DEE-49A4-5971-9AD8-40F18CAC3ADD}"/>
                </a:ext>
              </a:extLst>
            </p:cNvPr>
            <p:cNvSpPr/>
            <p:nvPr/>
          </p:nvSpPr>
          <p:spPr>
            <a:xfrm>
              <a:off x="457200" y="2423160"/>
              <a:ext cx="3611880" cy="3520440"/>
            </a:xfrm>
            <a:prstGeom prst="rect">
              <a:avLst/>
            </a:prstGeom>
            <a:ln w="12700">
              <a:solidFill>
                <a:srgbClr val="CCCCCC"/>
              </a:solidFill>
              <a:prstDash val="solid"/>
            </a:ln>
          </p:spPr>
          <p:txBody>
            <a:bodyPr anchor="ctr"/>
            <a:lstStyle/>
            <a:p>
              <a:pPr>
                <a:lnSpc>
                  <a:spcPct val="115000"/>
                </a:lnSpc>
              </a:pP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r>
                <a:rPr lang="en-US" altLang="ja-JP" sz="1200" b="1" dirty="0" err="1">
                  <a:solidFill>
                    <a:srgbClr val="262626"/>
                  </a:solidFill>
                  <a:latin typeface="Noto Sans JP" panose="020B0200000000000000" pitchFamily="50" charset="-128"/>
                  <a:ea typeface="Noto Sans JP" panose="020B0200000000000000" pitchFamily="50" charset="-128"/>
                  <a:cs typeface="Meiryo" pitchFamily="34" charset="-120"/>
                </a:rPr>
                <a:t>実証内容</a:t>
              </a: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xxxx</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xxxx</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xxxx</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r>
                <a:rPr lang="en-US" altLang="ja-JP" sz="1200" b="1" dirty="0" err="1">
                  <a:solidFill>
                    <a:srgbClr val="262626"/>
                  </a:solidFill>
                  <a:latin typeface="Noto Sans JP" panose="020B0200000000000000" pitchFamily="50" charset="-128"/>
                  <a:ea typeface="Noto Sans JP" panose="020B0200000000000000" pitchFamily="50" charset="-128"/>
                  <a:cs typeface="Meiryo" pitchFamily="34" charset="-120"/>
                </a:rPr>
                <a:t>費用の内訳（想定</a:t>
              </a: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xxxx</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xxxx</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xxxx</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r>
                <a:rPr lang="en-US" altLang="ja-JP" sz="1200" b="1" dirty="0" err="1">
                  <a:solidFill>
                    <a:srgbClr val="262626"/>
                  </a:solidFill>
                  <a:latin typeface="Noto Sans JP" panose="020B0200000000000000" pitchFamily="50" charset="-128"/>
                  <a:ea typeface="Noto Sans JP" panose="020B0200000000000000" pitchFamily="50" charset="-128"/>
                  <a:cs typeface="Meiryo" pitchFamily="34" charset="-120"/>
                </a:rPr>
                <a:t>期待される結果（想定</a:t>
              </a: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xxxx</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xxxx</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xxxx</a:t>
              </a:r>
              <a:endParaRPr lang="en-US" altLang="ja-JP" sz="1200" dirty="0">
                <a:latin typeface="Noto Sans JP" panose="020B0200000000000000" pitchFamily="50" charset="-128"/>
                <a:ea typeface="Noto Sans JP" panose="020B0200000000000000" pitchFamily="50" charset="-128"/>
              </a:endParaRPr>
            </a:p>
            <a:p>
              <a:endParaRPr lang="ja-JP" altLang="en-US" sz="1200" dirty="0">
                <a:latin typeface="Noto Sans JP" panose="020B0200000000000000" pitchFamily="50" charset="-128"/>
                <a:ea typeface="Noto Sans JP" panose="020B0200000000000000" pitchFamily="50" charset="-128"/>
              </a:endParaRPr>
            </a:p>
          </p:txBody>
        </p:sp>
        <p:sp>
          <p:nvSpPr>
            <p:cNvPr id="22" name="Shape 7">
              <a:extLst>
                <a:ext uri="{FF2B5EF4-FFF2-40B4-BE49-F238E27FC236}">
                  <a16:creationId xmlns:a16="http://schemas.microsoft.com/office/drawing/2014/main" id="{186B71BA-5755-ADF5-839D-06E1A66098E8}"/>
                </a:ext>
              </a:extLst>
            </p:cNvPr>
            <p:cNvSpPr/>
            <p:nvPr/>
          </p:nvSpPr>
          <p:spPr>
            <a:xfrm>
              <a:off x="4522519" y="2423160"/>
              <a:ext cx="3611880" cy="3520440"/>
            </a:xfrm>
            <a:prstGeom prst="rect">
              <a:avLst/>
            </a:prstGeom>
            <a:ln w="12700">
              <a:solidFill>
                <a:srgbClr val="CCCCCC"/>
              </a:solidFill>
              <a:prstDash val="solid"/>
            </a:ln>
          </p:spPr>
          <p:txBody>
            <a:bodyPr anchor="ctr"/>
            <a:lstStyle/>
            <a:p>
              <a:pPr>
                <a:lnSpc>
                  <a:spcPct val="115000"/>
                </a:lnSpc>
              </a:pP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r>
                <a:rPr lang="en-US" altLang="ja-JP" sz="1200" b="1" dirty="0" err="1">
                  <a:solidFill>
                    <a:srgbClr val="262626"/>
                  </a:solidFill>
                  <a:latin typeface="Noto Sans JP" panose="020B0200000000000000" pitchFamily="50" charset="-128"/>
                  <a:ea typeface="Noto Sans JP" panose="020B0200000000000000" pitchFamily="50" charset="-128"/>
                  <a:cs typeface="Meiryo" pitchFamily="34" charset="-120"/>
                </a:rPr>
                <a:t>実証内容</a:t>
              </a: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xxxx</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xxxx</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xxxx</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r>
                <a:rPr lang="en-US" altLang="ja-JP" sz="1200" b="1" dirty="0" err="1">
                  <a:solidFill>
                    <a:srgbClr val="262626"/>
                  </a:solidFill>
                  <a:latin typeface="Noto Sans JP" panose="020B0200000000000000" pitchFamily="50" charset="-128"/>
                  <a:ea typeface="Noto Sans JP" panose="020B0200000000000000" pitchFamily="50" charset="-128"/>
                  <a:cs typeface="Meiryo" pitchFamily="34" charset="-120"/>
                </a:rPr>
                <a:t>費用の内訳（想定</a:t>
              </a: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xxxx</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xxxx</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xxxx</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r>
                <a:rPr lang="en-US" altLang="ja-JP" sz="1200" b="1" dirty="0" err="1">
                  <a:solidFill>
                    <a:srgbClr val="262626"/>
                  </a:solidFill>
                  <a:latin typeface="Noto Sans JP" panose="020B0200000000000000" pitchFamily="50" charset="-128"/>
                  <a:ea typeface="Noto Sans JP" panose="020B0200000000000000" pitchFamily="50" charset="-128"/>
                  <a:cs typeface="Meiryo" pitchFamily="34" charset="-120"/>
                </a:rPr>
                <a:t>期待される結果（想定</a:t>
              </a: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xxxx</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xxxx</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xxxx</a:t>
              </a:r>
              <a:endParaRPr lang="en-US" altLang="ja-JP" sz="1200" dirty="0">
                <a:latin typeface="Noto Sans JP" panose="020B0200000000000000" pitchFamily="50" charset="-128"/>
                <a:ea typeface="Noto Sans JP" panose="020B0200000000000000" pitchFamily="50" charset="-128"/>
              </a:endParaRPr>
            </a:p>
            <a:p>
              <a:endParaRPr lang="ja-JP" altLang="en-US" sz="1200" dirty="0">
                <a:latin typeface="Noto Sans JP" panose="020B0200000000000000" pitchFamily="50" charset="-128"/>
                <a:ea typeface="Noto Sans JP" panose="020B0200000000000000" pitchFamily="50" charset="-128"/>
              </a:endParaRPr>
            </a:p>
          </p:txBody>
        </p:sp>
      </p:grpSp>
      <p:grpSp>
        <p:nvGrpSpPr>
          <p:cNvPr id="3" name="グループ化 2">
            <a:extLst>
              <a:ext uri="{FF2B5EF4-FFF2-40B4-BE49-F238E27FC236}">
                <a16:creationId xmlns:a16="http://schemas.microsoft.com/office/drawing/2014/main" id="{7B0AE1EA-E3E9-70CF-636B-28BE376983EB}"/>
              </a:ext>
            </a:extLst>
          </p:cNvPr>
          <p:cNvGrpSpPr/>
          <p:nvPr/>
        </p:nvGrpSpPr>
        <p:grpSpPr>
          <a:xfrm>
            <a:off x="6423660" y="1920240"/>
            <a:ext cx="5280660" cy="502920"/>
            <a:chOff x="4206240" y="1920240"/>
            <a:chExt cx="3611880" cy="502920"/>
          </a:xfrm>
        </p:grpSpPr>
        <p:sp>
          <p:nvSpPr>
            <p:cNvPr id="11" name="Shape 9">
              <a:extLst>
                <a:ext uri="{FF2B5EF4-FFF2-40B4-BE49-F238E27FC236}">
                  <a16:creationId xmlns:a16="http://schemas.microsoft.com/office/drawing/2014/main" id="{DB6BB62A-5287-B1AD-ED2A-7080E30D9676}"/>
                </a:ext>
              </a:extLst>
            </p:cNvPr>
            <p:cNvSpPr/>
            <p:nvPr/>
          </p:nvSpPr>
          <p:spPr>
            <a:xfrm>
              <a:off x="4206240" y="1920240"/>
              <a:ext cx="3611880" cy="502920"/>
            </a:xfrm>
            <a:prstGeom prst="rect">
              <a:avLst/>
            </a:prstGeom>
            <a:solidFill>
              <a:srgbClr val="1B2B44"/>
            </a:solidFill>
            <a:ln/>
          </p:spPr>
          <p:txBody>
            <a:bodyPr/>
            <a:lstStyle/>
            <a:p>
              <a:endParaRPr lang="ja-JP" altLang="en-US">
                <a:latin typeface="Noto Sans JP" panose="020B0200000000000000" pitchFamily="50" charset="-128"/>
                <a:ea typeface="Noto Sans JP" panose="020B0200000000000000" pitchFamily="50" charset="-128"/>
              </a:endParaRPr>
            </a:p>
          </p:txBody>
        </p:sp>
        <p:sp>
          <p:nvSpPr>
            <p:cNvPr id="12" name="Text 10">
              <a:extLst>
                <a:ext uri="{FF2B5EF4-FFF2-40B4-BE49-F238E27FC236}">
                  <a16:creationId xmlns:a16="http://schemas.microsoft.com/office/drawing/2014/main" id="{F0802550-FEB3-E95F-C5DA-C7A4BA32A760}"/>
                </a:ext>
              </a:extLst>
            </p:cNvPr>
            <p:cNvSpPr/>
            <p:nvPr/>
          </p:nvSpPr>
          <p:spPr>
            <a:xfrm>
              <a:off x="4206240" y="1920240"/>
              <a:ext cx="3611880" cy="502920"/>
            </a:xfrm>
            <a:prstGeom prst="rect">
              <a:avLst/>
            </a:prstGeom>
            <a:noFill/>
            <a:ln/>
          </p:spPr>
          <p:txBody>
            <a:bodyPr wrap="square" lIns="0" tIns="0" rIns="0" bIns="0" rtlCol="0" anchor="ctr"/>
            <a:lstStyle/>
            <a:p>
              <a:pPr marL="0" indent="0" algn="ctr">
                <a:buNone/>
              </a:pPr>
              <a:r>
                <a:rPr lang="en-US" altLang="ja-JP" sz="1050" dirty="0">
                  <a:solidFill>
                    <a:srgbClr val="FFFFFF"/>
                  </a:solidFill>
                  <a:latin typeface="Noto Sans JP" panose="020B0200000000000000" pitchFamily="50" charset="-128"/>
                  <a:ea typeface="Noto Sans JP" panose="020B0200000000000000" pitchFamily="50" charset="-128"/>
                  <a:cs typeface="Meiryo" pitchFamily="34" charset="-120"/>
                </a:rPr>
                <a:t>2026</a:t>
              </a:r>
              <a:r>
                <a:rPr lang="ja-JP" altLang="en-US" sz="1050" dirty="0">
                  <a:solidFill>
                    <a:srgbClr val="FFFFFF"/>
                  </a:solidFill>
                  <a:latin typeface="Noto Sans JP" panose="020B0200000000000000" pitchFamily="50" charset="-128"/>
                  <a:ea typeface="Noto Sans JP" panose="020B0200000000000000" pitchFamily="50" charset="-128"/>
                  <a:cs typeface="Meiryo" pitchFamily="34" charset="-120"/>
                </a:rPr>
                <a:t>年</a:t>
              </a:r>
              <a:r>
                <a:rPr lang="en-US" altLang="ja-JP" sz="1050" dirty="0">
                  <a:solidFill>
                    <a:srgbClr val="FFFFFF"/>
                  </a:solidFill>
                  <a:latin typeface="Noto Sans JP" panose="020B0200000000000000" pitchFamily="50" charset="-128"/>
                  <a:ea typeface="Noto Sans JP" panose="020B0200000000000000" pitchFamily="50" charset="-128"/>
                  <a:cs typeface="Meiryo" pitchFamily="34" charset="-120"/>
                </a:rPr>
                <a:t>12</a:t>
              </a:r>
              <a:r>
                <a:rPr lang="ja-JP" altLang="en-US" sz="1050" dirty="0">
                  <a:solidFill>
                    <a:srgbClr val="FFFFFF"/>
                  </a:solidFill>
                  <a:latin typeface="Noto Sans JP" panose="020B0200000000000000" pitchFamily="50" charset="-128"/>
                  <a:ea typeface="Noto Sans JP" panose="020B0200000000000000" pitchFamily="50" charset="-128"/>
                  <a:cs typeface="Meiryo" pitchFamily="34" charset="-120"/>
                </a:rPr>
                <a:t>月～</a:t>
              </a:r>
              <a:r>
                <a:rPr lang="en-US" altLang="ja-JP" sz="1050" dirty="0">
                  <a:solidFill>
                    <a:srgbClr val="FFFFFF"/>
                  </a:solidFill>
                  <a:latin typeface="Noto Sans JP" panose="020B0200000000000000" pitchFamily="50" charset="-128"/>
                  <a:ea typeface="Noto Sans JP" panose="020B0200000000000000" pitchFamily="50" charset="-128"/>
                  <a:cs typeface="Meiryo" pitchFamily="34" charset="-120"/>
                </a:rPr>
                <a:t>2027</a:t>
              </a:r>
              <a:r>
                <a:rPr lang="ja-JP" altLang="en-US" sz="1050" dirty="0">
                  <a:solidFill>
                    <a:srgbClr val="FFFFFF"/>
                  </a:solidFill>
                  <a:latin typeface="Noto Sans JP" panose="020B0200000000000000" pitchFamily="50" charset="-128"/>
                  <a:ea typeface="Noto Sans JP" panose="020B0200000000000000" pitchFamily="50" charset="-128"/>
                  <a:cs typeface="Meiryo" pitchFamily="34" charset="-120"/>
                </a:rPr>
                <a:t>年</a:t>
              </a:r>
              <a:r>
                <a:rPr lang="en-US" altLang="ja-JP" sz="1050" dirty="0">
                  <a:solidFill>
                    <a:srgbClr val="FFFFFF"/>
                  </a:solidFill>
                  <a:latin typeface="Noto Sans JP" panose="020B0200000000000000" pitchFamily="50" charset="-128"/>
                  <a:ea typeface="Noto Sans JP" panose="020B0200000000000000" pitchFamily="50" charset="-128"/>
                  <a:cs typeface="Meiryo" pitchFamily="34" charset="-120"/>
                </a:rPr>
                <a:t>3</a:t>
              </a:r>
              <a:r>
                <a:rPr lang="ja-JP" altLang="en-US" sz="1050" dirty="0">
                  <a:solidFill>
                    <a:srgbClr val="FFFFFF"/>
                  </a:solidFill>
                  <a:latin typeface="Noto Sans JP" panose="020B0200000000000000" pitchFamily="50" charset="-128"/>
                  <a:ea typeface="Noto Sans JP" panose="020B0200000000000000" pitchFamily="50" charset="-128"/>
                  <a:cs typeface="Meiryo" pitchFamily="34" charset="-120"/>
                </a:rPr>
                <a:t>月　</a:t>
              </a:r>
              <a:r>
                <a:rPr lang="en-US" sz="1150" b="1" dirty="0" err="1">
                  <a:solidFill>
                    <a:srgbClr val="FFFFFF"/>
                  </a:solidFill>
                  <a:latin typeface="Noto Sans JP" panose="020B0200000000000000" pitchFamily="50" charset="-128"/>
                  <a:ea typeface="Noto Sans JP" panose="020B0200000000000000" pitchFamily="50" charset="-128"/>
                  <a:cs typeface="Meiryo" pitchFamily="34" charset="-120"/>
                </a:rPr>
                <a:t>フルプロトタイピング</a:t>
              </a:r>
              <a:endParaRPr lang="en-US" sz="1050" dirty="0">
                <a:latin typeface="Noto Sans JP" panose="020B0200000000000000" pitchFamily="50" charset="-128"/>
                <a:ea typeface="Noto Sans JP" panose="020B0200000000000000" pitchFamily="50" charset="-128"/>
              </a:endParaRPr>
            </a:p>
          </p:txBody>
        </p:sp>
      </p:grpSp>
      <p:sp>
        <p:nvSpPr>
          <p:cNvPr id="23" name="スライド番号プレースホルダー 22">
            <a:extLst>
              <a:ext uri="{FF2B5EF4-FFF2-40B4-BE49-F238E27FC236}">
                <a16:creationId xmlns:a16="http://schemas.microsoft.com/office/drawing/2014/main" id="{866AA2B2-03E1-841C-8932-564CADA0B99C}"/>
              </a:ext>
            </a:extLst>
          </p:cNvPr>
          <p:cNvSpPr>
            <a:spLocks noGrp="1"/>
          </p:cNvSpPr>
          <p:nvPr>
            <p:ph type="sldNum" sz="quarter" idx="4"/>
          </p:nvPr>
        </p:nvSpPr>
        <p:spPr/>
        <p:txBody>
          <a:bodyPr/>
          <a:lstStyle/>
          <a:p>
            <a:fld id="{F5764817-7C9A-4F79-93C0-A71CCB4FBE36}" type="slidenum">
              <a:rPr kumimoji="1" lang="ja-JP" altLang="en-US" smtClean="0"/>
              <a:t>10</a:t>
            </a:fld>
            <a:endParaRPr kumimoji="1" lang="ja-JP" altLang="en-US"/>
          </a:p>
        </p:txBody>
      </p:sp>
    </p:spTree>
    <p:extLst>
      <p:ext uri="{BB962C8B-B14F-4D97-AF65-F5344CB8AC3E}">
        <p14:creationId xmlns:p14="http://schemas.microsoft.com/office/powerpoint/2010/main" val="984674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A14F6292-D495-7D7D-FF9A-8651086AF05C}"/>
              </a:ext>
            </a:extLst>
          </p:cNvPr>
          <p:cNvSpPr>
            <a:spLocks noGrp="1"/>
          </p:cNvSpPr>
          <p:nvPr>
            <p:ph type="body" sz="quarter" idx="10"/>
          </p:nvPr>
        </p:nvSpPr>
        <p:spPr/>
        <p:txBody>
          <a:bodyPr>
            <a:normAutofit lnSpcReduction="10000"/>
          </a:bodyPr>
          <a:lstStyle/>
          <a:p>
            <a:r>
              <a:rPr lang="en-US" altLang="ja-JP" dirty="0">
                <a:solidFill>
                  <a:srgbClr val="262626"/>
                </a:solidFill>
                <a:cs typeface="Meiryo" pitchFamily="34" charset="-120"/>
              </a:rPr>
              <a:t>5-2　</a:t>
            </a:r>
            <a:r>
              <a:rPr lang="en-US" altLang="ja-JP" dirty="0" err="1">
                <a:solidFill>
                  <a:srgbClr val="262626"/>
                </a:solidFill>
                <a:cs typeface="Meiryo" pitchFamily="34" charset="-120"/>
              </a:rPr>
              <a:t>製品・サービス実装までのロードマップ</a:t>
            </a:r>
            <a:endParaRPr lang="en-US" altLang="ja-JP" dirty="0"/>
          </a:p>
        </p:txBody>
      </p:sp>
      <p:sp>
        <p:nvSpPr>
          <p:cNvPr id="4" name="Shape 2">
            <a:extLst>
              <a:ext uri="{FF2B5EF4-FFF2-40B4-BE49-F238E27FC236}">
                <a16:creationId xmlns:a16="http://schemas.microsoft.com/office/drawing/2014/main" id="{28EDA7F3-BDD9-E1A3-55D4-E2417876DADE}"/>
              </a:ext>
            </a:extLst>
          </p:cNvPr>
          <p:cNvSpPr/>
          <p:nvPr/>
        </p:nvSpPr>
        <p:spPr>
          <a:xfrm>
            <a:off x="457200" y="914400"/>
            <a:ext cx="11247120" cy="768096"/>
          </a:xfrm>
          <a:prstGeom prst="rect">
            <a:avLst/>
          </a:prstGeom>
          <a:solidFill>
            <a:srgbClr val="CDEEF9"/>
          </a:solidFill>
          <a:ln/>
        </p:spPr>
        <p:txBody>
          <a:bodyPr anchor="ctr"/>
          <a:lstStyle/>
          <a:p>
            <a:pPr>
              <a:lnSpc>
                <a:spcPct val="125000"/>
              </a:lnSpc>
            </a:pP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a:t>
            </a:r>
            <a:r>
              <a:rPr lang="en-US" altLang="ja-JP" sz="1200" b="1" dirty="0" err="1">
                <a:solidFill>
                  <a:srgbClr val="0070C0"/>
                </a:solidFill>
                <a:latin typeface="Noto Sans JP" panose="020B0200000000000000" pitchFamily="50" charset="-128"/>
                <a:ea typeface="Noto Sans JP" panose="020B0200000000000000" pitchFamily="50" charset="-128"/>
                <a:cs typeface="Meiryo" pitchFamily="34" charset="-120"/>
              </a:rPr>
              <a:t>内容</a:t>
            </a: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a:t>
            </a:r>
          </a:p>
          <a:p>
            <a:pPr>
              <a:lnSpc>
                <a:spcPct val="125000"/>
              </a:lnSpc>
            </a:pP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2026年度〜2028年度に実施する事項やボトルネック、将来における目指す姿を具体的に記載してください。</a:t>
            </a:r>
            <a:endParaRPr lang="en-US" altLang="ja-JP" sz="1200" dirty="0">
              <a:latin typeface="Noto Sans JP" panose="020B0200000000000000" pitchFamily="50" charset="-128"/>
              <a:ea typeface="Noto Sans JP" panose="020B0200000000000000" pitchFamily="50" charset="-128"/>
            </a:endParaRPr>
          </a:p>
        </p:txBody>
      </p:sp>
      <p:sp>
        <p:nvSpPr>
          <p:cNvPr id="6" name="Text 4">
            <a:extLst>
              <a:ext uri="{FF2B5EF4-FFF2-40B4-BE49-F238E27FC236}">
                <a16:creationId xmlns:a16="http://schemas.microsoft.com/office/drawing/2014/main" id="{5634C63D-13EE-0565-906F-4496DF9AC9E3}"/>
              </a:ext>
            </a:extLst>
          </p:cNvPr>
          <p:cNvSpPr/>
          <p:nvPr/>
        </p:nvSpPr>
        <p:spPr>
          <a:xfrm>
            <a:off x="8229600" y="320040"/>
            <a:ext cx="3474720" cy="384048"/>
          </a:xfrm>
          <a:prstGeom prst="rect">
            <a:avLst/>
          </a:prstGeom>
          <a:noFill/>
          <a:ln/>
        </p:spPr>
        <p:txBody>
          <a:bodyPr wrap="square" rtlCol="0" anchor="ctr"/>
          <a:lstStyle/>
          <a:p>
            <a:pPr marL="0" indent="0" algn="r">
              <a:buNone/>
            </a:pPr>
            <a:r>
              <a:rPr lang="en-US" sz="1100" b="1" dirty="0">
                <a:solidFill>
                  <a:srgbClr val="1B2B44"/>
                </a:solidFill>
                <a:latin typeface="Noto Sans JP" panose="020B0200000000000000" pitchFamily="50" charset="-128"/>
                <a:ea typeface="Noto Sans JP" panose="020B0200000000000000" pitchFamily="50" charset="-128"/>
                <a:cs typeface="Meiryo" pitchFamily="34" charset="-120"/>
              </a:rPr>
              <a:t>評価ポイント：汎用性・実現性</a:t>
            </a:r>
            <a:endParaRPr lang="en-US" sz="1100" dirty="0">
              <a:latin typeface="Noto Sans JP" panose="020B0200000000000000" pitchFamily="50" charset="-128"/>
              <a:ea typeface="Noto Sans JP" panose="020B0200000000000000" pitchFamily="50" charset="-128"/>
            </a:endParaRPr>
          </a:p>
        </p:txBody>
      </p:sp>
      <p:sp>
        <p:nvSpPr>
          <p:cNvPr id="7" name="Shape 5">
            <a:extLst>
              <a:ext uri="{FF2B5EF4-FFF2-40B4-BE49-F238E27FC236}">
                <a16:creationId xmlns:a16="http://schemas.microsoft.com/office/drawing/2014/main" id="{11314CD5-5964-F76B-C6DE-5CC505F0C11A}"/>
              </a:ext>
            </a:extLst>
          </p:cNvPr>
          <p:cNvSpPr/>
          <p:nvPr/>
        </p:nvSpPr>
        <p:spPr>
          <a:xfrm>
            <a:off x="457200" y="1920240"/>
            <a:ext cx="3611880" cy="411480"/>
          </a:xfrm>
          <a:prstGeom prst="rect">
            <a:avLst/>
          </a:prstGeom>
          <a:solidFill>
            <a:srgbClr val="1B2B44"/>
          </a:solidFill>
          <a:ln/>
        </p:spPr>
        <p:txBody>
          <a:bodyPr/>
          <a:lstStyle/>
          <a:p>
            <a:endParaRPr lang="ja-JP" altLang="en-US">
              <a:latin typeface="Noto Sans JP" panose="020B0200000000000000" pitchFamily="50" charset="-128"/>
              <a:ea typeface="Noto Sans JP" panose="020B0200000000000000" pitchFamily="50" charset="-128"/>
            </a:endParaRPr>
          </a:p>
        </p:txBody>
      </p:sp>
      <p:sp>
        <p:nvSpPr>
          <p:cNvPr id="8" name="Text 6">
            <a:extLst>
              <a:ext uri="{FF2B5EF4-FFF2-40B4-BE49-F238E27FC236}">
                <a16:creationId xmlns:a16="http://schemas.microsoft.com/office/drawing/2014/main" id="{E7D85FED-1F14-1A7A-5FE8-5586B237E33C}"/>
              </a:ext>
            </a:extLst>
          </p:cNvPr>
          <p:cNvSpPr/>
          <p:nvPr/>
        </p:nvSpPr>
        <p:spPr>
          <a:xfrm>
            <a:off x="457200" y="1920240"/>
            <a:ext cx="3611880" cy="411480"/>
          </a:xfrm>
          <a:prstGeom prst="rect">
            <a:avLst/>
          </a:prstGeom>
          <a:noFill/>
          <a:ln/>
        </p:spPr>
        <p:txBody>
          <a:bodyPr wrap="square" lIns="0" tIns="0" rIns="0" bIns="0" rtlCol="0" anchor="ctr"/>
          <a:lstStyle/>
          <a:p>
            <a:pPr marL="0" indent="0" algn="ctr">
              <a:buNone/>
            </a:pPr>
            <a:r>
              <a:rPr lang="en-US" sz="1300" b="1" dirty="0">
                <a:solidFill>
                  <a:srgbClr val="FFFFFF"/>
                </a:solidFill>
                <a:latin typeface="Noto Sans JP" panose="020B0200000000000000" pitchFamily="50" charset="-128"/>
                <a:ea typeface="Noto Sans JP" panose="020B0200000000000000" pitchFamily="50" charset="-128"/>
                <a:cs typeface="Meiryo" pitchFamily="34" charset="-120"/>
              </a:rPr>
              <a:t>2026年度</a:t>
            </a:r>
            <a:endParaRPr lang="en-US" sz="1300" dirty="0">
              <a:latin typeface="Noto Sans JP" panose="020B0200000000000000" pitchFamily="50" charset="-128"/>
              <a:ea typeface="Noto Sans JP" panose="020B0200000000000000" pitchFamily="50" charset="-128"/>
            </a:endParaRPr>
          </a:p>
        </p:txBody>
      </p:sp>
      <p:sp>
        <p:nvSpPr>
          <p:cNvPr id="9" name="Shape 7">
            <a:extLst>
              <a:ext uri="{FF2B5EF4-FFF2-40B4-BE49-F238E27FC236}">
                <a16:creationId xmlns:a16="http://schemas.microsoft.com/office/drawing/2014/main" id="{AFB7E91D-26E2-47F1-BCCF-BE93687F18C8}"/>
              </a:ext>
            </a:extLst>
          </p:cNvPr>
          <p:cNvSpPr/>
          <p:nvPr/>
        </p:nvSpPr>
        <p:spPr>
          <a:xfrm>
            <a:off x="457200" y="2331720"/>
            <a:ext cx="3611880" cy="3017520"/>
          </a:xfrm>
          <a:prstGeom prst="rect">
            <a:avLst/>
          </a:prstGeom>
          <a:ln w="12700">
            <a:solidFill>
              <a:srgbClr val="CCCCCC"/>
            </a:solidFill>
            <a:prstDash val="solid"/>
          </a:ln>
        </p:spPr>
        <p:txBody>
          <a:bodyPr anchor="ctr"/>
          <a:lstStyle/>
          <a:p>
            <a:pPr>
              <a:lnSpc>
                <a:spcPct val="115000"/>
              </a:lnSpc>
            </a:pPr>
            <a:r>
              <a:rPr lang="en-US" altLang="ja-JP" sz="1200" b="1">
                <a:solidFill>
                  <a:srgbClr val="262626"/>
                </a:solidFill>
                <a:latin typeface="Noto Sans JP" panose="020B0200000000000000" pitchFamily="50" charset="-128"/>
                <a:ea typeface="Noto Sans JP" panose="020B0200000000000000" pitchFamily="50" charset="-128"/>
                <a:cs typeface="Meiryo" pitchFamily="34" charset="-120"/>
              </a:rPr>
              <a:t>【実証内容】</a:t>
            </a:r>
            <a:endParaRPr lang="en-US" altLang="ja-JP" sz="1200">
              <a:latin typeface="Noto Sans JP" panose="020B0200000000000000" pitchFamily="50" charset="-128"/>
              <a:ea typeface="Noto Sans JP" panose="020B0200000000000000" pitchFamily="50" charset="-128"/>
            </a:endParaRPr>
          </a:p>
          <a:p>
            <a:pPr>
              <a:lnSpc>
                <a:spcPct val="115000"/>
              </a:lnSpc>
            </a:pPr>
            <a:r>
              <a:rPr lang="en-US" altLang="ja-JP" sz="1200">
                <a:solidFill>
                  <a:srgbClr val="262626"/>
                </a:solidFill>
                <a:latin typeface="Noto Sans JP" panose="020B0200000000000000" pitchFamily="50" charset="-128"/>
                <a:ea typeface="Noto Sans JP" panose="020B0200000000000000" pitchFamily="50" charset="-128"/>
                <a:cs typeface="Meiryo" pitchFamily="34" charset="-120"/>
              </a:rPr>
              <a:t>xxxx / xxxx / xxxx</a:t>
            </a:r>
            <a:endParaRPr lang="en-US" altLang="ja-JP" sz="1200">
              <a:latin typeface="Noto Sans JP" panose="020B0200000000000000" pitchFamily="50" charset="-128"/>
              <a:ea typeface="Noto Sans JP" panose="020B0200000000000000" pitchFamily="50" charset="-128"/>
            </a:endParaRPr>
          </a:p>
          <a:p>
            <a:pPr>
              <a:lnSpc>
                <a:spcPct val="115000"/>
              </a:lnSpc>
            </a:pPr>
            <a:r>
              <a:rPr lang="en-US" altLang="ja-JP" sz="1200" b="1">
                <a:solidFill>
                  <a:srgbClr val="262626"/>
                </a:solidFill>
                <a:latin typeface="Noto Sans JP" panose="020B0200000000000000" pitchFamily="50" charset="-128"/>
                <a:ea typeface="Noto Sans JP" panose="020B0200000000000000" pitchFamily="50" charset="-128"/>
                <a:cs typeface="Meiryo" pitchFamily="34" charset="-120"/>
              </a:rPr>
              <a:t>【目標（KPI）】</a:t>
            </a:r>
            <a:endParaRPr lang="en-US" altLang="ja-JP" sz="1200">
              <a:latin typeface="Noto Sans JP" panose="020B0200000000000000" pitchFamily="50" charset="-128"/>
              <a:ea typeface="Noto Sans JP" panose="020B0200000000000000" pitchFamily="50" charset="-128"/>
            </a:endParaRPr>
          </a:p>
          <a:p>
            <a:pPr>
              <a:lnSpc>
                <a:spcPct val="115000"/>
              </a:lnSpc>
            </a:pPr>
            <a:r>
              <a:rPr lang="en-US" altLang="ja-JP" sz="1200">
                <a:solidFill>
                  <a:srgbClr val="262626"/>
                </a:solidFill>
                <a:latin typeface="Noto Sans JP" panose="020B0200000000000000" pitchFamily="50" charset="-128"/>
                <a:ea typeface="Noto Sans JP" panose="020B0200000000000000" pitchFamily="50" charset="-128"/>
                <a:cs typeface="Meiryo" pitchFamily="34" charset="-120"/>
              </a:rPr>
              <a:t>xxxx / xxxx / xxxx</a:t>
            </a:r>
            <a:endParaRPr lang="en-US" altLang="ja-JP" sz="1200">
              <a:latin typeface="Noto Sans JP" panose="020B0200000000000000" pitchFamily="50" charset="-128"/>
              <a:ea typeface="Noto Sans JP" panose="020B0200000000000000" pitchFamily="50" charset="-128"/>
            </a:endParaRPr>
          </a:p>
          <a:p>
            <a:pPr>
              <a:lnSpc>
                <a:spcPct val="115000"/>
              </a:lnSpc>
            </a:pPr>
            <a:r>
              <a:rPr lang="en-US" altLang="ja-JP" sz="1200" b="1">
                <a:solidFill>
                  <a:srgbClr val="262626"/>
                </a:solidFill>
                <a:latin typeface="Noto Sans JP" panose="020B0200000000000000" pitchFamily="50" charset="-128"/>
                <a:ea typeface="Noto Sans JP" panose="020B0200000000000000" pitchFamily="50" charset="-128"/>
                <a:cs typeface="Meiryo" pitchFamily="34" charset="-120"/>
              </a:rPr>
              <a:t>【連携パートナーや事務局と連携したい内容】</a:t>
            </a:r>
            <a:endParaRPr lang="en-US" altLang="ja-JP" sz="1200">
              <a:latin typeface="Noto Sans JP" panose="020B0200000000000000" pitchFamily="50" charset="-128"/>
              <a:ea typeface="Noto Sans JP" panose="020B0200000000000000" pitchFamily="50" charset="-128"/>
            </a:endParaRPr>
          </a:p>
          <a:p>
            <a:pPr>
              <a:lnSpc>
                <a:spcPct val="115000"/>
              </a:lnSpc>
            </a:pPr>
            <a:r>
              <a:rPr lang="en-US" altLang="ja-JP" sz="1200">
                <a:solidFill>
                  <a:srgbClr val="262626"/>
                </a:solidFill>
                <a:latin typeface="Noto Sans JP" panose="020B0200000000000000" pitchFamily="50" charset="-128"/>
                <a:ea typeface="Noto Sans JP" panose="020B0200000000000000" pitchFamily="50" charset="-128"/>
                <a:cs typeface="Meiryo" pitchFamily="34" charset="-120"/>
              </a:rPr>
              <a:t>xxxx / xxxx</a:t>
            </a:r>
            <a:endParaRPr lang="ja-JP" altLang="en-US" sz="1200">
              <a:latin typeface="Noto Sans JP" panose="020B0200000000000000" pitchFamily="50" charset="-128"/>
              <a:ea typeface="Noto Sans JP" panose="020B0200000000000000" pitchFamily="50" charset="-128"/>
            </a:endParaRPr>
          </a:p>
        </p:txBody>
      </p:sp>
      <p:sp>
        <p:nvSpPr>
          <p:cNvPr id="11" name="Shape 9">
            <a:extLst>
              <a:ext uri="{FF2B5EF4-FFF2-40B4-BE49-F238E27FC236}">
                <a16:creationId xmlns:a16="http://schemas.microsoft.com/office/drawing/2014/main" id="{A3A41B92-CD0A-B335-288D-1FED046E31F3}"/>
              </a:ext>
            </a:extLst>
          </p:cNvPr>
          <p:cNvSpPr/>
          <p:nvPr/>
        </p:nvSpPr>
        <p:spPr>
          <a:xfrm>
            <a:off x="4206240" y="1920240"/>
            <a:ext cx="3611880" cy="411480"/>
          </a:xfrm>
          <a:prstGeom prst="rect">
            <a:avLst/>
          </a:prstGeom>
          <a:solidFill>
            <a:srgbClr val="1B2B44"/>
          </a:solidFill>
          <a:ln/>
        </p:spPr>
        <p:txBody>
          <a:bodyPr/>
          <a:lstStyle/>
          <a:p>
            <a:endParaRPr lang="ja-JP" altLang="en-US">
              <a:latin typeface="Noto Sans JP" panose="020B0200000000000000" pitchFamily="50" charset="-128"/>
              <a:ea typeface="Noto Sans JP" panose="020B0200000000000000" pitchFamily="50" charset="-128"/>
            </a:endParaRPr>
          </a:p>
        </p:txBody>
      </p:sp>
      <p:sp>
        <p:nvSpPr>
          <p:cNvPr id="12" name="Text 10">
            <a:extLst>
              <a:ext uri="{FF2B5EF4-FFF2-40B4-BE49-F238E27FC236}">
                <a16:creationId xmlns:a16="http://schemas.microsoft.com/office/drawing/2014/main" id="{967CB31E-1303-5190-4C86-332CEB476C7E}"/>
              </a:ext>
            </a:extLst>
          </p:cNvPr>
          <p:cNvSpPr/>
          <p:nvPr/>
        </p:nvSpPr>
        <p:spPr>
          <a:xfrm>
            <a:off x="4206240" y="1920240"/>
            <a:ext cx="3611880" cy="411480"/>
          </a:xfrm>
          <a:prstGeom prst="rect">
            <a:avLst/>
          </a:prstGeom>
          <a:noFill/>
          <a:ln/>
        </p:spPr>
        <p:txBody>
          <a:bodyPr wrap="square" lIns="0" tIns="0" rIns="0" bIns="0" rtlCol="0" anchor="ctr"/>
          <a:lstStyle/>
          <a:p>
            <a:pPr marL="0" indent="0" algn="ctr">
              <a:buNone/>
            </a:pPr>
            <a:r>
              <a:rPr lang="en-US" sz="1300" b="1" dirty="0">
                <a:solidFill>
                  <a:srgbClr val="FFFFFF"/>
                </a:solidFill>
                <a:latin typeface="Noto Sans JP" panose="020B0200000000000000" pitchFamily="50" charset="-128"/>
                <a:ea typeface="Noto Sans JP" panose="020B0200000000000000" pitchFamily="50" charset="-128"/>
                <a:cs typeface="Meiryo" pitchFamily="34" charset="-120"/>
              </a:rPr>
              <a:t>2027年度</a:t>
            </a:r>
            <a:endParaRPr lang="en-US" sz="1300" dirty="0">
              <a:latin typeface="Noto Sans JP" panose="020B0200000000000000" pitchFamily="50" charset="-128"/>
              <a:ea typeface="Noto Sans JP" panose="020B0200000000000000" pitchFamily="50" charset="-128"/>
            </a:endParaRPr>
          </a:p>
        </p:txBody>
      </p:sp>
      <p:sp>
        <p:nvSpPr>
          <p:cNvPr id="15" name="Shape 13">
            <a:extLst>
              <a:ext uri="{FF2B5EF4-FFF2-40B4-BE49-F238E27FC236}">
                <a16:creationId xmlns:a16="http://schemas.microsoft.com/office/drawing/2014/main" id="{4A1EC0E2-7222-7A7F-C736-66F7ECE7B78F}"/>
              </a:ext>
            </a:extLst>
          </p:cNvPr>
          <p:cNvSpPr/>
          <p:nvPr/>
        </p:nvSpPr>
        <p:spPr>
          <a:xfrm>
            <a:off x="7955280" y="1920240"/>
            <a:ext cx="3611880" cy="411480"/>
          </a:xfrm>
          <a:prstGeom prst="rect">
            <a:avLst/>
          </a:prstGeom>
          <a:solidFill>
            <a:srgbClr val="1B2B44"/>
          </a:solidFill>
          <a:ln/>
        </p:spPr>
        <p:txBody>
          <a:bodyPr/>
          <a:lstStyle/>
          <a:p>
            <a:endParaRPr lang="ja-JP" altLang="en-US">
              <a:latin typeface="Noto Sans JP" panose="020B0200000000000000" pitchFamily="50" charset="-128"/>
              <a:ea typeface="Noto Sans JP" panose="020B0200000000000000" pitchFamily="50" charset="-128"/>
            </a:endParaRPr>
          </a:p>
        </p:txBody>
      </p:sp>
      <p:sp>
        <p:nvSpPr>
          <p:cNvPr id="16" name="Text 14">
            <a:extLst>
              <a:ext uri="{FF2B5EF4-FFF2-40B4-BE49-F238E27FC236}">
                <a16:creationId xmlns:a16="http://schemas.microsoft.com/office/drawing/2014/main" id="{1DCFFA39-FE0A-03F7-B5DD-B376DAA4C833}"/>
              </a:ext>
            </a:extLst>
          </p:cNvPr>
          <p:cNvSpPr/>
          <p:nvPr/>
        </p:nvSpPr>
        <p:spPr>
          <a:xfrm>
            <a:off x="7955280" y="1920240"/>
            <a:ext cx="3611880" cy="411480"/>
          </a:xfrm>
          <a:prstGeom prst="rect">
            <a:avLst/>
          </a:prstGeom>
          <a:noFill/>
          <a:ln/>
        </p:spPr>
        <p:txBody>
          <a:bodyPr wrap="square" lIns="0" tIns="0" rIns="0" bIns="0" rtlCol="0" anchor="ctr"/>
          <a:lstStyle/>
          <a:p>
            <a:pPr marL="0" indent="0" algn="ctr">
              <a:buNone/>
            </a:pPr>
            <a:r>
              <a:rPr lang="en-US" sz="1300" b="1" dirty="0">
                <a:solidFill>
                  <a:srgbClr val="FFFFFF"/>
                </a:solidFill>
                <a:latin typeface="Noto Sans JP" panose="020B0200000000000000" pitchFamily="50" charset="-128"/>
                <a:ea typeface="Noto Sans JP" panose="020B0200000000000000" pitchFamily="50" charset="-128"/>
                <a:cs typeface="Meiryo" pitchFamily="34" charset="-120"/>
              </a:rPr>
              <a:t>2028年度</a:t>
            </a:r>
            <a:endParaRPr lang="en-US" sz="1300" dirty="0">
              <a:latin typeface="Noto Sans JP" panose="020B0200000000000000" pitchFamily="50" charset="-128"/>
              <a:ea typeface="Noto Sans JP" panose="020B0200000000000000" pitchFamily="50" charset="-128"/>
            </a:endParaRPr>
          </a:p>
        </p:txBody>
      </p:sp>
      <p:sp>
        <p:nvSpPr>
          <p:cNvPr id="5" name="Shape 7">
            <a:extLst>
              <a:ext uri="{FF2B5EF4-FFF2-40B4-BE49-F238E27FC236}">
                <a16:creationId xmlns:a16="http://schemas.microsoft.com/office/drawing/2014/main" id="{9F46875B-B61F-90C8-FB4A-28D08B30EA63}"/>
              </a:ext>
            </a:extLst>
          </p:cNvPr>
          <p:cNvSpPr/>
          <p:nvPr/>
        </p:nvSpPr>
        <p:spPr>
          <a:xfrm>
            <a:off x="4206240" y="2331720"/>
            <a:ext cx="3611880" cy="3017520"/>
          </a:xfrm>
          <a:prstGeom prst="rect">
            <a:avLst/>
          </a:prstGeom>
          <a:ln w="12700">
            <a:solidFill>
              <a:srgbClr val="CCCCCC"/>
            </a:solidFill>
            <a:prstDash val="solid"/>
          </a:ln>
        </p:spPr>
        <p:txBody>
          <a:bodyPr anchor="ctr"/>
          <a:lstStyle/>
          <a:p>
            <a:pPr>
              <a:lnSpc>
                <a:spcPct val="115000"/>
              </a:lnSpc>
            </a:pPr>
            <a:r>
              <a:rPr lang="en-US" altLang="ja-JP" sz="1200" b="1">
                <a:solidFill>
                  <a:srgbClr val="262626"/>
                </a:solidFill>
                <a:latin typeface="Noto Sans JP" panose="020B0200000000000000" pitchFamily="50" charset="-128"/>
                <a:ea typeface="Noto Sans JP" panose="020B0200000000000000" pitchFamily="50" charset="-128"/>
                <a:cs typeface="Meiryo" pitchFamily="34" charset="-120"/>
              </a:rPr>
              <a:t>【実証内容】</a:t>
            </a:r>
            <a:endParaRPr lang="en-US" altLang="ja-JP" sz="1200">
              <a:latin typeface="Noto Sans JP" panose="020B0200000000000000" pitchFamily="50" charset="-128"/>
              <a:ea typeface="Noto Sans JP" panose="020B0200000000000000" pitchFamily="50" charset="-128"/>
            </a:endParaRPr>
          </a:p>
          <a:p>
            <a:pPr>
              <a:lnSpc>
                <a:spcPct val="115000"/>
              </a:lnSpc>
            </a:pPr>
            <a:r>
              <a:rPr lang="en-US" altLang="ja-JP" sz="1200">
                <a:solidFill>
                  <a:srgbClr val="262626"/>
                </a:solidFill>
                <a:latin typeface="Noto Sans JP" panose="020B0200000000000000" pitchFamily="50" charset="-128"/>
                <a:ea typeface="Noto Sans JP" panose="020B0200000000000000" pitchFamily="50" charset="-128"/>
                <a:cs typeface="Meiryo" pitchFamily="34" charset="-120"/>
              </a:rPr>
              <a:t>xxxx / xxxx / xxxx</a:t>
            </a:r>
            <a:endParaRPr lang="en-US" altLang="ja-JP" sz="1200">
              <a:latin typeface="Noto Sans JP" panose="020B0200000000000000" pitchFamily="50" charset="-128"/>
              <a:ea typeface="Noto Sans JP" panose="020B0200000000000000" pitchFamily="50" charset="-128"/>
            </a:endParaRPr>
          </a:p>
          <a:p>
            <a:pPr>
              <a:lnSpc>
                <a:spcPct val="115000"/>
              </a:lnSpc>
            </a:pPr>
            <a:r>
              <a:rPr lang="en-US" altLang="ja-JP" sz="1200" b="1">
                <a:solidFill>
                  <a:srgbClr val="262626"/>
                </a:solidFill>
                <a:latin typeface="Noto Sans JP" panose="020B0200000000000000" pitchFamily="50" charset="-128"/>
                <a:ea typeface="Noto Sans JP" panose="020B0200000000000000" pitchFamily="50" charset="-128"/>
                <a:cs typeface="Meiryo" pitchFamily="34" charset="-120"/>
              </a:rPr>
              <a:t>【目標（KPI）】</a:t>
            </a:r>
            <a:endParaRPr lang="en-US" altLang="ja-JP" sz="1200">
              <a:latin typeface="Noto Sans JP" panose="020B0200000000000000" pitchFamily="50" charset="-128"/>
              <a:ea typeface="Noto Sans JP" panose="020B0200000000000000" pitchFamily="50" charset="-128"/>
            </a:endParaRPr>
          </a:p>
          <a:p>
            <a:pPr>
              <a:lnSpc>
                <a:spcPct val="115000"/>
              </a:lnSpc>
            </a:pPr>
            <a:r>
              <a:rPr lang="en-US" altLang="ja-JP" sz="1200">
                <a:solidFill>
                  <a:srgbClr val="262626"/>
                </a:solidFill>
                <a:latin typeface="Noto Sans JP" panose="020B0200000000000000" pitchFamily="50" charset="-128"/>
                <a:ea typeface="Noto Sans JP" panose="020B0200000000000000" pitchFamily="50" charset="-128"/>
                <a:cs typeface="Meiryo" pitchFamily="34" charset="-120"/>
              </a:rPr>
              <a:t>xxxx / xxxx / xxxx</a:t>
            </a:r>
            <a:endParaRPr lang="en-US" altLang="ja-JP" sz="1200">
              <a:latin typeface="Noto Sans JP" panose="020B0200000000000000" pitchFamily="50" charset="-128"/>
              <a:ea typeface="Noto Sans JP" panose="020B0200000000000000" pitchFamily="50" charset="-128"/>
            </a:endParaRPr>
          </a:p>
          <a:p>
            <a:pPr>
              <a:lnSpc>
                <a:spcPct val="115000"/>
              </a:lnSpc>
            </a:pPr>
            <a:r>
              <a:rPr lang="en-US" altLang="ja-JP" sz="1200" b="1">
                <a:solidFill>
                  <a:srgbClr val="262626"/>
                </a:solidFill>
                <a:latin typeface="Noto Sans JP" panose="020B0200000000000000" pitchFamily="50" charset="-128"/>
                <a:ea typeface="Noto Sans JP" panose="020B0200000000000000" pitchFamily="50" charset="-128"/>
                <a:cs typeface="Meiryo" pitchFamily="34" charset="-120"/>
              </a:rPr>
              <a:t>【連携パートナーや事務局と連携したい内容】</a:t>
            </a:r>
            <a:endParaRPr lang="en-US" altLang="ja-JP" sz="1200">
              <a:latin typeface="Noto Sans JP" panose="020B0200000000000000" pitchFamily="50" charset="-128"/>
              <a:ea typeface="Noto Sans JP" panose="020B0200000000000000" pitchFamily="50" charset="-128"/>
            </a:endParaRPr>
          </a:p>
          <a:p>
            <a:pPr>
              <a:lnSpc>
                <a:spcPct val="115000"/>
              </a:lnSpc>
            </a:pPr>
            <a:r>
              <a:rPr lang="en-US" altLang="ja-JP" sz="1200">
                <a:solidFill>
                  <a:srgbClr val="262626"/>
                </a:solidFill>
                <a:latin typeface="Noto Sans JP" panose="020B0200000000000000" pitchFamily="50" charset="-128"/>
                <a:ea typeface="Noto Sans JP" panose="020B0200000000000000" pitchFamily="50" charset="-128"/>
                <a:cs typeface="Meiryo" pitchFamily="34" charset="-120"/>
              </a:rPr>
              <a:t>xxxx / xxxx</a:t>
            </a:r>
            <a:endParaRPr lang="ja-JP" altLang="en-US" sz="1200">
              <a:latin typeface="Noto Sans JP" panose="020B0200000000000000" pitchFamily="50" charset="-128"/>
              <a:ea typeface="Noto Sans JP" panose="020B0200000000000000" pitchFamily="50" charset="-128"/>
            </a:endParaRPr>
          </a:p>
        </p:txBody>
      </p:sp>
      <p:sp>
        <p:nvSpPr>
          <p:cNvPr id="19" name="Shape 7">
            <a:extLst>
              <a:ext uri="{FF2B5EF4-FFF2-40B4-BE49-F238E27FC236}">
                <a16:creationId xmlns:a16="http://schemas.microsoft.com/office/drawing/2014/main" id="{608E2EB4-B52D-91F4-88D9-C03A5459FEE4}"/>
              </a:ext>
            </a:extLst>
          </p:cNvPr>
          <p:cNvSpPr/>
          <p:nvPr/>
        </p:nvSpPr>
        <p:spPr>
          <a:xfrm>
            <a:off x="7955280" y="2331720"/>
            <a:ext cx="3611880" cy="3017520"/>
          </a:xfrm>
          <a:prstGeom prst="rect">
            <a:avLst/>
          </a:prstGeom>
          <a:ln w="12700">
            <a:solidFill>
              <a:srgbClr val="CCCCCC"/>
            </a:solidFill>
            <a:prstDash val="solid"/>
          </a:ln>
        </p:spPr>
        <p:txBody>
          <a:bodyPr anchor="ctr"/>
          <a:lstStyle/>
          <a:p>
            <a:pPr>
              <a:lnSpc>
                <a:spcPct val="115000"/>
              </a:lnSpc>
            </a:pPr>
            <a:r>
              <a:rPr lang="en-US" altLang="ja-JP" sz="1200" b="1">
                <a:solidFill>
                  <a:srgbClr val="262626"/>
                </a:solidFill>
                <a:latin typeface="Noto Sans JP" panose="020B0200000000000000" pitchFamily="50" charset="-128"/>
                <a:ea typeface="Noto Sans JP" panose="020B0200000000000000" pitchFamily="50" charset="-128"/>
                <a:cs typeface="Meiryo" pitchFamily="34" charset="-120"/>
              </a:rPr>
              <a:t>【実証内容】</a:t>
            </a:r>
            <a:endParaRPr lang="en-US" altLang="ja-JP" sz="1200">
              <a:latin typeface="Noto Sans JP" panose="020B0200000000000000" pitchFamily="50" charset="-128"/>
              <a:ea typeface="Noto Sans JP" panose="020B0200000000000000" pitchFamily="50" charset="-128"/>
            </a:endParaRPr>
          </a:p>
          <a:p>
            <a:pPr>
              <a:lnSpc>
                <a:spcPct val="115000"/>
              </a:lnSpc>
            </a:pPr>
            <a:r>
              <a:rPr lang="en-US" altLang="ja-JP" sz="1200">
                <a:solidFill>
                  <a:srgbClr val="262626"/>
                </a:solidFill>
                <a:latin typeface="Noto Sans JP" panose="020B0200000000000000" pitchFamily="50" charset="-128"/>
                <a:ea typeface="Noto Sans JP" panose="020B0200000000000000" pitchFamily="50" charset="-128"/>
                <a:cs typeface="Meiryo" pitchFamily="34" charset="-120"/>
              </a:rPr>
              <a:t>xxxx / xxxx / xxxx</a:t>
            </a:r>
            <a:endParaRPr lang="en-US" altLang="ja-JP" sz="1200">
              <a:latin typeface="Noto Sans JP" panose="020B0200000000000000" pitchFamily="50" charset="-128"/>
              <a:ea typeface="Noto Sans JP" panose="020B0200000000000000" pitchFamily="50" charset="-128"/>
            </a:endParaRPr>
          </a:p>
          <a:p>
            <a:pPr>
              <a:lnSpc>
                <a:spcPct val="115000"/>
              </a:lnSpc>
            </a:pPr>
            <a:r>
              <a:rPr lang="en-US" altLang="ja-JP" sz="1200" b="1">
                <a:solidFill>
                  <a:srgbClr val="262626"/>
                </a:solidFill>
                <a:latin typeface="Noto Sans JP" panose="020B0200000000000000" pitchFamily="50" charset="-128"/>
                <a:ea typeface="Noto Sans JP" panose="020B0200000000000000" pitchFamily="50" charset="-128"/>
                <a:cs typeface="Meiryo" pitchFamily="34" charset="-120"/>
              </a:rPr>
              <a:t>【目標（KPI）】</a:t>
            </a:r>
            <a:endParaRPr lang="en-US" altLang="ja-JP" sz="1200">
              <a:latin typeface="Noto Sans JP" panose="020B0200000000000000" pitchFamily="50" charset="-128"/>
              <a:ea typeface="Noto Sans JP" panose="020B0200000000000000" pitchFamily="50" charset="-128"/>
            </a:endParaRPr>
          </a:p>
          <a:p>
            <a:pPr>
              <a:lnSpc>
                <a:spcPct val="115000"/>
              </a:lnSpc>
            </a:pPr>
            <a:r>
              <a:rPr lang="en-US" altLang="ja-JP" sz="1200">
                <a:solidFill>
                  <a:srgbClr val="262626"/>
                </a:solidFill>
                <a:latin typeface="Noto Sans JP" panose="020B0200000000000000" pitchFamily="50" charset="-128"/>
                <a:ea typeface="Noto Sans JP" panose="020B0200000000000000" pitchFamily="50" charset="-128"/>
                <a:cs typeface="Meiryo" pitchFamily="34" charset="-120"/>
              </a:rPr>
              <a:t>xxxx / xxxx / xxxx</a:t>
            </a:r>
            <a:endParaRPr lang="en-US" altLang="ja-JP" sz="1200">
              <a:latin typeface="Noto Sans JP" panose="020B0200000000000000" pitchFamily="50" charset="-128"/>
              <a:ea typeface="Noto Sans JP" panose="020B0200000000000000" pitchFamily="50" charset="-128"/>
            </a:endParaRPr>
          </a:p>
          <a:p>
            <a:pPr>
              <a:lnSpc>
                <a:spcPct val="115000"/>
              </a:lnSpc>
            </a:pPr>
            <a:r>
              <a:rPr lang="en-US" altLang="ja-JP" sz="1200" b="1">
                <a:solidFill>
                  <a:srgbClr val="262626"/>
                </a:solidFill>
                <a:latin typeface="Noto Sans JP" panose="020B0200000000000000" pitchFamily="50" charset="-128"/>
                <a:ea typeface="Noto Sans JP" panose="020B0200000000000000" pitchFamily="50" charset="-128"/>
                <a:cs typeface="Meiryo" pitchFamily="34" charset="-120"/>
              </a:rPr>
              <a:t>【連携パートナーや事務局と連携したい内容】</a:t>
            </a:r>
            <a:endParaRPr lang="en-US" altLang="ja-JP" sz="1200">
              <a:latin typeface="Noto Sans JP" panose="020B0200000000000000" pitchFamily="50" charset="-128"/>
              <a:ea typeface="Noto Sans JP" panose="020B0200000000000000" pitchFamily="50" charset="-128"/>
            </a:endParaRPr>
          </a:p>
          <a:p>
            <a:pPr>
              <a:lnSpc>
                <a:spcPct val="115000"/>
              </a:lnSpc>
            </a:pPr>
            <a:r>
              <a:rPr lang="en-US" altLang="ja-JP" sz="1200">
                <a:solidFill>
                  <a:srgbClr val="262626"/>
                </a:solidFill>
                <a:latin typeface="Noto Sans JP" panose="020B0200000000000000" pitchFamily="50" charset="-128"/>
                <a:ea typeface="Noto Sans JP" panose="020B0200000000000000" pitchFamily="50" charset="-128"/>
                <a:cs typeface="Meiryo" pitchFamily="34" charset="-120"/>
              </a:rPr>
              <a:t>xxxx / xxxx</a:t>
            </a:r>
            <a:endParaRPr lang="ja-JP" altLang="en-US" sz="1200">
              <a:latin typeface="Noto Sans JP" panose="020B0200000000000000" pitchFamily="50" charset="-128"/>
              <a:ea typeface="Noto Sans JP" panose="020B0200000000000000" pitchFamily="50" charset="-128"/>
            </a:endParaRPr>
          </a:p>
        </p:txBody>
      </p:sp>
      <p:sp>
        <p:nvSpPr>
          <p:cNvPr id="21" name="Text 8">
            <a:extLst>
              <a:ext uri="{FF2B5EF4-FFF2-40B4-BE49-F238E27FC236}">
                <a16:creationId xmlns:a16="http://schemas.microsoft.com/office/drawing/2014/main" id="{87F74CA1-668B-2CD0-1CC4-3D4D93505DCC}"/>
              </a:ext>
            </a:extLst>
          </p:cNvPr>
          <p:cNvSpPr/>
          <p:nvPr/>
        </p:nvSpPr>
        <p:spPr>
          <a:xfrm>
            <a:off x="457200" y="5349240"/>
            <a:ext cx="11109960" cy="858520"/>
          </a:xfrm>
          <a:prstGeom prst="rect">
            <a:avLst/>
          </a:prstGeom>
          <a:noFill/>
          <a:ln/>
        </p:spPr>
        <p:txBody>
          <a:bodyPr wrap="square" rtlCol="0" anchor="ctr"/>
          <a:lstStyle/>
          <a:p>
            <a:pPr>
              <a:lnSpc>
                <a:spcPct val="115000"/>
              </a:lnSpc>
            </a:pPr>
            <a:r>
              <a:rPr lang="en-US" altLang="ja-JP" sz="1000" b="1" dirty="0">
                <a:solidFill>
                  <a:srgbClr val="262626"/>
                </a:solidFill>
                <a:latin typeface="Noto Sans JP" panose="020B0200000000000000" pitchFamily="50" charset="-128"/>
                <a:ea typeface="Noto Sans JP" panose="020B0200000000000000" pitchFamily="50" charset="-128"/>
              </a:rPr>
              <a:t>※</a:t>
            </a:r>
            <a:r>
              <a:rPr lang="ja-JP" altLang="ja-JP" sz="1000" dirty="0">
                <a:latin typeface="Noto Sans JP" panose="020B0200000000000000" pitchFamily="50" charset="-128"/>
                <a:ea typeface="Noto Sans JP" panose="020B0200000000000000" pitchFamily="50" charset="-128"/>
              </a:rPr>
              <a:t>KPIについて、初年度（実証年度）は事業として成立するかを検証するため「ニーズの有無」や「ユニットエコノミクス（採算性）」を測る指標とし、次年度以降は売上成長率など事業の成長度合いに近い指標へ段階的に移行する想定です。</a:t>
            </a:r>
            <a:endParaRPr lang="en-US" sz="1000" dirty="0">
              <a:latin typeface="Noto Sans JP" panose="020B0200000000000000" pitchFamily="50" charset="-128"/>
              <a:ea typeface="Noto Sans JP" panose="020B0200000000000000" pitchFamily="50" charset="-128"/>
            </a:endParaRPr>
          </a:p>
        </p:txBody>
      </p:sp>
      <p:sp>
        <p:nvSpPr>
          <p:cNvPr id="22" name="スライド番号プレースホルダー 21">
            <a:extLst>
              <a:ext uri="{FF2B5EF4-FFF2-40B4-BE49-F238E27FC236}">
                <a16:creationId xmlns:a16="http://schemas.microsoft.com/office/drawing/2014/main" id="{06CB0384-5CF9-164F-D45E-D2E036C4053A}"/>
              </a:ext>
            </a:extLst>
          </p:cNvPr>
          <p:cNvSpPr>
            <a:spLocks noGrp="1"/>
          </p:cNvSpPr>
          <p:nvPr>
            <p:ph type="sldNum" sz="quarter" idx="4"/>
          </p:nvPr>
        </p:nvSpPr>
        <p:spPr/>
        <p:txBody>
          <a:bodyPr/>
          <a:lstStyle/>
          <a:p>
            <a:fld id="{F5764817-7C9A-4F79-93C0-A71CCB4FBE36}" type="slidenum">
              <a:rPr kumimoji="1" lang="ja-JP" altLang="en-US" smtClean="0"/>
              <a:t>11</a:t>
            </a:fld>
            <a:endParaRPr kumimoji="1" lang="ja-JP" altLang="en-US"/>
          </a:p>
        </p:txBody>
      </p:sp>
    </p:spTree>
    <p:extLst>
      <p:ext uri="{BB962C8B-B14F-4D97-AF65-F5344CB8AC3E}">
        <p14:creationId xmlns:p14="http://schemas.microsoft.com/office/powerpoint/2010/main" val="3539195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2B76DCA0-A04D-0FE7-E464-027D8999756B}"/>
              </a:ext>
            </a:extLst>
          </p:cNvPr>
          <p:cNvSpPr>
            <a:spLocks noGrp="1"/>
          </p:cNvSpPr>
          <p:nvPr>
            <p:ph type="body" sz="quarter" idx="10"/>
          </p:nvPr>
        </p:nvSpPr>
        <p:spPr/>
        <p:txBody>
          <a:bodyPr>
            <a:normAutofit lnSpcReduction="10000"/>
          </a:bodyPr>
          <a:lstStyle/>
          <a:p>
            <a:r>
              <a:rPr lang="en-US" altLang="ja-JP" dirty="0" err="1">
                <a:solidFill>
                  <a:srgbClr val="262626"/>
                </a:solidFill>
                <a:cs typeface="Meiryo" pitchFamily="34" charset="-120"/>
              </a:rPr>
              <a:t>参考資料</a:t>
            </a:r>
            <a:r>
              <a:rPr lang="en-US" altLang="ja-JP" dirty="0">
                <a:solidFill>
                  <a:srgbClr val="262626"/>
                </a:solidFill>
                <a:cs typeface="Meiryo" pitchFamily="34" charset="-120"/>
              </a:rPr>
              <a:t>　（</a:t>
            </a:r>
            <a:r>
              <a:rPr lang="en-US" altLang="ja-JP" dirty="0" err="1">
                <a:solidFill>
                  <a:srgbClr val="262626"/>
                </a:solidFill>
                <a:cs typeface="Meiryo" pitchFamily="34" charset="-120"/>
              </a:rPr>
              <a:t>任意・タイトルは必要に応じて入力</a:t>
            </a:r>
            <a:r>
              <a:rPr lang="en-US" altLang="ja-JP" dirty="0">
                <a:solidFill>
                  <a:srgbClr val="262626"/>
                </a:solidFill>
                <a:cs typeface="Meiryo" pitchFamily="34" charset="-120"/>
              </a:rPr>
              <a:t>）</a:t>
            </a:r>
            <a:endParaRPr lang="en-US" altLang="ja-JP" dirty="0"/>
          </a:p>
        </p:txBody>
      </p:sp>
      <p:sp>
        <p:nvSpPr>
          <p:cNvPr id="4" name="Shape 2">
            <a:extLst>
              <a:ext uri="{FF2B5EF4-FFF2-40B4-BE49-F238E27FC236}">
                <a16:creationId xmlns:a16="http://schemas.microsoft.com/office/drawing/2014/main" id="{254F4144-8426-246C-0F7E-D9916ED03811}"/>
              </a:ext>
            </a:extLst>
          </p:cNvPr>
          <p:cNvSpPr/>
          <p:nvPr/>
        </p:nvSpPr>
        <p:spPr>
          <a:xfrm>
            <a:off x="457200" y="914400"/>
            <a:ext cx="11247120" cy="1078992"/>
          </a:xfrm>
          <a:prstGeom prst="rect">
            <a:avLst/>
          </a:prstGeom>
          <a:solidFill>
            <a:srgbClr val="CDEEF9"/>
          </a:solidFill>
          <a:ln/>
        </p:spPr>
        <p:txBody>
          <a:bodyPr anchor="ctr"/>
          <a:lstStyle/>
          <a:p>
            <a:pPr>
              <a:lnSpc>
                <a:spcPct val="125000"/>
              </a:lnSpc>
            </a:pPr>
            <a:r>
              <a:rPr lang="en-US" altLang="ja-JP" sz="1200" b="1">
                <a:solidFill>
                  <a:srgbClr val="0070C0"/>
                </a:solidFill>
                <a:latin typeface="Noto Sans JP" panose="020B0200000000000000" pitchFamily="50" charset="-128"/>
                <a:ea typeface="Noto Sans JP" panose="020B0200000000000000" pitchFamily="50" charset="-128"/>
                <a:cs typeface="Meiryo" pitchFamily="34" charset="-120"/>
              </a:rPr>
              <a:t>【内容】各ページの記載内容を補足するデータ・実績・根拠、用いる技術等を記載してください。</a:t>
            </a:r>
            <a:endParaRPr lang="en-US" altLang="ja-JP" sz="1200">
              <a:latin typeface="Noto Sans JP" panose="020B0200000000000000" pitchFamily="50" charset="-128"/>
              <a:ea typeface="Noto Sans JP" panose="020B0200000000000000" pitchFamily="50" charset="-128"/>
            </a:endParaRPr>
          </a:p>
          <a:p>
            <a:pPr>
              <a:lnSpc>
                <a:spcPct val="125000"/>
              </a:lnSpc>
            </a:pPr>
            <a:r>
              <a:rPr lang="en-US" altLang="ja-JP" sz="1200">
                <a:solidFill>
                  <a:srgbClr val="0070C0"/>
                </a:solidFill>
                <a:latin typeface="Noto Sans JP" panose="020B0200000000000000" pitchFamily="50" charset="-128"/>
                <a:ea typeface="Noto Sans JP" panose="020B0200000000000000" pitchFamily="50" charset="-128"/>
                <a:cs typeface="Meiryo" pitchFamily="34" charset="-120"/>
              </a:rPr>
              <a:t>参考資料（例）：活用する技術のエビデンス、過去に実施した顧客アンケートや実証実験の結果、構成員の実績の詳細、国内・海外のトレンドや参考事例、競合となるサービスの詳細　等</a:t>
            </a:r>
            <a:endParaRPr lang="en-US" altLang="ja-JP" sz="1200" dirty="0">
              <a:latin typeface="Noto Sans JP" panose="020B0200000000000000" pitchFamily="50" charset="-128"/>
              <a:ea typeface="Noto Sans JP" panose="020B0200000000000000" pitchFamily="50" charset="-128"/>
            </a:endParaRPr>
          </a:p>
        </p:txBody>
      </p:sp>
      <p:sp>
        <p:nvSpPr>
          <p:cNvPr id="3" name="スライド番号プレースホルダー 2">
            <a:extLst>
              <a:ext uri="{FF2B5EF4-FFF2-40B4-BE49-F238E27FC236}">
                <a16:creationId xmlns:a16="http://schemas.microsoft.com/office/drawing/2014/main" id="{F5546550-5B42-870E-740B-35A43FCFF999}"/>
              </a:ext>
            </a:extLst>
          </p:cNvPr>
          <p:cNvSpPr>
            <a:spLocks noGrp="1"/>
          </p:cNvSpPr>
          <p:nvPr>
            <p:ph type="sldNum" sz="quarter" idx="4"/>
          </p:nvPr>
        </p:nvSpPr>
        <p:spPr/>
        <p:txBody>
          <a:bodyPr/>
          <a:lstStyle/>
          <a:p>
            <a:fld id="{F5764817-7C9A-4F79-93C0-A71CCB4FBE36}" type="slidenum">
              <a:rPr kumimoji="1" lang="ja-JP" altLang="en-US" smtClean="0"/>
              <a:t>12</a:t>
            </a:fld>
            <a:endParaRPr kumimoji="1" lang="ja-JP" altLang="en-US"/>
          </a:p>
        </p:txBody>
      </p:sp>
    </p:spTree>
    <p:extLst>
      <p:ext uri="{BB962C8B-B14F-4D97-AF65-F5344CB8AC3E}">
        <p14:creationId xmlns:p14="http://schemas.microsoft.com/office/powerpoint/2010/main" val="23215582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737927-5889-6A21-4181-7D0311F5D97F}"/>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7E58CF15-1B9B-6F8D-DFBC-24A1C3A8B028}"/>
              </a:ext>
            </a:extLst>
          </p:cNvPr>
          <p:cNvSpPr>
            <a:spLocks noGrp="1"/>
          </p:cNvSpPr>
          <p:nvPr>
            <p:ph type="body" sz="quarter" idx="10"/>
          </p:nvPr>
        </p:nvSpPr>
        <p:spPr/>
        <p:txBody>
          <a:bodyPr>
            <a:normAutofit lnSpcReduction="10000"/>
          </a:bodyPr>
          <a:lstStyle/>
          <a:p>
            <a:r>
              <a:rPr lang="en-US" altLang="ja-JP" dirty="0">
                <a:solidFill>
                  <a:srgbClr val="262626"/>
                </a:solidFill>
                <a:cs typeface="Meiryo" pitchFamily="34" charset="-120"/>
              </a:rPr>
              <a:t>1-1　</a:t>
            </a:r>
            <a:r>
              <a:rPr lang="en-US" altLang="ja-JP" dirty="0" err="1">
                <a:solidFill>
                  <a:srgbClr val="262626"/>
                </a:solidFill>
                <a:cs typeface="Meiryo" pitchFamily="34" charset="-120"/>
              </a:rPr>
              <a:t>共創により解決したい課題</a:t>
            </a:r>
            <a:r>
              <a:rPr lang="ja-JP" altLang="en-US" dirty="0">
                <a:solidFill>
                  <a:srgbClr val="262626"/>
                </a:solidFill>
                <a:cs typeface="Meiryo" pitchFamily="34" charset="-120"/>
              </a:rPr>
              <a:t>（作成例）</a:t>
            </a:r>
            <a:endParaRPr lang="en-US" altLang="ja-JP" dirty="0"/>
          </a:p>
        </p:txBody>
      </p:sp>
      <p:sp>
        <p:nvSpPr>
          <p:cNvPr id="5" name="Text 4">
            <a:extLst>
              <a:ext uri="{FF2B5EF4-FFF2-40B4-BE49-F238E27FC236}">
                <a16:creationId xmlns:a16="http://schemas.microsoft.com/office/drawing/2014/main" id="{F8B5CA9F-C023-F028-CC4B-3DC455655270}"/>
              </a:ext>
            </a:extLst>
          </p:cNvPr>
          <p:cNvSpPr/>
          <p:nvPr/>
        </p:nvSpPr>
        <p:spPr>
          <a:xfrm>
            <a:off x="9601200" y="228600"/>
            <a:ext cx="2103120" cy="502920"/>
          </a:xfrm>
          <a:prstGeom prst="roundRect">
            <a:avLst>
              <a:gd name="adj" fmla="val 50000"/>
            </a:avLst>
          </a:prstGeom>
          <a:solidFill>
            <a:srgbClr val="C00000"/>
          </a:solidFill>
          <a:ln/>
        </p:spPr>
        <p:txBody>
          <a:bodyPr wrap="square" rtlCol="0" anchor="ctr"/>
          <a:lstStyle/>
          <a:p>
            <a:pPr marL="0" indent="0" algn="ctr">
              <a:buNone/>
            </a:pPr>
            <a:r>
              <a:rPr lang="en-US" sz="1400" b="1" dirty="0">
                <a:solidFill>
                  <a:srgbClr val="FFFFFF"/>
                </a:solidFill>
                <a:latin typeface="Noto Sans JP" panose="020B0200000000000000" pitchFamily="50" charset="-128"/>
                <a:ea typeface="Noto Sans JP" panose="020B0200000000000000" pitchFamily="50" charset="-128"/>
                <a:cs typeface="Meiryo" pitchFamily="34" charset="-120"/>
              </a:rPr>
              <a:t>作成例</a:t>
            </a:r>
            <a:endParaRPr lang="en-US" sz="1400" dirty="0">
              <a:latin typeface="Noto Sans JP" panose="020B0200000000000000" pitchFamily="50" charset="-128"/>
              <a:ea typeface="Noto Sans JP" panose="020B0200000000000000" pitchFamily="50" charset="-128"/>
            </a:endParaRPr>
          </a:p>
        </p:txBody>
      </p:sp>
      <p:sp>
        <p:nvSpPr>
          <p:cNvPr id="8" name="Shape 2">
            <a:extLst>
              <a:ext uri="{FF2B5EF4-FFF2-40B4-BE49-F238E27FC236}">
                <a16:creationId xmlns:a16="http://schemas.microsoft.com/office/drawing/2014/main" id="{761DDE0B-DF3C-B99B-7142-BE9BEAA0971E}"/>
              </a:ext>
            </a:extLst>
          </p:cNvPr>
          <p:cNvSpPr/>
          <p:nvPr/>
        </p:nvSpPr>
        <p:spPr>
          <a:xfrm>
            <a:off x="457200" y="914400"/>
            <a:ext cx="11247120" cy="5486400"/>
          </a:xfrm>
          <a:prstGeom prst="rect">
            <a:avLst/>
          </a:prstGeom>
          <a:solidFill>
            <a:schemeClr val="bg1">
              <a:lumMod val="95000"/>
            </a:schemeClr>
          </a:solidFill>
          <a:ln/>
        </p:spPr>
        <p:txBody>
          <a:bodyPr wrap="square" lIns="182880" tIns="137160" rIns="182880" bIns="137160" anchor="t"/>
          <a:lstStyle/>
          <a:p>
            <a:pPr marL="0" indent="0">
              <a:lnSpc>
                <a:spcPct val="115000"/>
              </a:lnSpc>
              <a:buNone/>
            </a:pPr>
            <a:r>
              <a:rPr lang="ja-JP" altLang="en-US" sz="1300" b="1" dirty="0">
                <a:solidFill>
                  <a:srgbClr val="262626"/>
                </a:solidFill>
                <a:latin typeface="Noto Sans JP" panose="020B0200000000000000" pitchFamily="50" charset="-128"/>
                <a:ea typeface="Noto Sans JP" panose="020B0200000000000000" pitchFamily="50" charset="-128"/>
                <a:cs typeface="Meiryo" pitchFamily="34" charset="-120"/>
              </a:rPr>
              <a:t>解決したい連携パートナーの課題</a:t>
            </a:r>
          </a:p>
          <a:p>
            <a:pPr marL="342900" indent="-342900">
              <a:lnSpc>
                <a:spcPct val="115000"/>
              </a:lnSpc>
              <a:buSzPct val="100000"/>
              <a:buChar char="•"/>
            </a:pPr>
            <a:r>
              <a:rPr lang="ja-JP" altLang="ja-JP" sz="1200" dirty="0">
                <a:latin typeface="Noto Sans JP" panose="020B0200000000000000" pitchFamily="50" charset="-128"/>
                <a:ea typeface="Noto Sans JP" panose="020B0200000000000000" pitchFamily="50" charset="-128"/>
              </a:rPr>
              <a:t>課題・ニーズが生まれる場面：試合観戦時には食品容器や飲料カップなど雑多なごみが発生するほか、練習施設等では人工芝の張替時に大量の廃材が発生している。 </a:t>
            </a:r>
            <a:endParaRPr lang="en-US" altLang="ja-JP" sz="1200" dirty="0">
              <a:latin typeface="Noto Sans JP" panose="020B0200000000000000" pitchFamily="50" charset="-128"/>
              <a:ea typeface="Noto Sans JP" panose="020B0200000000000000" pitchFamily="50" charset="-128"/>
            </a:endParaRPr>
          </a:p>
          <a:p>
            <a:pPr marL="342900" indent="-342900">
              <a:lnSpc>
                <a:spcPct val="115000"/>
              </a:lnSpc>
              <a:buSzPct val="100000"/>
              <a:buChar char="•"/>
            </a:pPr>
            <a:r>
              <a:rPr lang="ja-JP" altLang="ja-JP" sz="1200" dirty="0">
                <a:latin typeface="Noto Sans JP" panose="020B0200000000000000" pitchFamily="50" charset="-128"/>
                <a:ea typeface="Noto Sans JP" panose="020B0200000000000000" pitchFamily="50" charset="-128"/>
              </a:rPr>
              <a:t>現状の対応：ごみは素材が単一でないことや汚れの付着（食べかす、土等）によりリサイクルが困難であるため、現状は全量焼却処理を行っており、〇〇クラブ</a:t>
            </a:r>
            <a:r>
              <a:rPr lang="ja-JP" altLang="en-US" sz="1200" dirty="0">
                <a:latin typeface="Noto Sans JP" panose="020B0200000000000000" pitchFamily="50" charset="-128"/>
                <a:ea typeface="Noto Sans JP" panose="020B0200000000000000" pitchFamily="50" charset="-128"/>
              </a:rPr>
              <a:t>の〇〇</a:t>
            </a:r>
            <a:r>
              <a:rPr lang="ja-JP" altLang="ja-JP" sz="1200" dirty="0">
                <a:latin typeface="Noto Sans JP" panose="020B0200000000000000" pitchFamily="50" charset="-128"/>
                <a:ea typeface="Noto Sans JP" panose="020B0200000000000000" pitchFamily="50" charset="-128"/>
              </a:rPr>
              <a:t>年度における廃棄物由来のCO2排出量は約</a:t>
            </a:r>
            <a:r>
              <a:rPr lang="ja-JP" altLang="en-US" sz="1200" dirty="0">
                <a:latin typeface="Noto Sans JP" panose="020B0200000000000000" pitchFamily="50" charset="-128"/>
                <a:ea typeface="Noto Sans JP" panose="020B0200000000000000" pitchFamily="50" charset="-128"/>
              </a:rPr>
              <a:t>〇〇</a:t>
            </a:r>
            <a:r>
              <a:rPr lang="ja-JP" altLang="ja-JP" sz="1200" dirty="0">
                <a:latin typeface="Noto Sans JP" panose="020B0200000000000000" pitchFamily="50" charset="-128"/>
                <a:ea typeface="Noto Sans JP" panose="020B0200000000000000" pitchFamily="50" charset="-128"/>
              </a:rPr>
              <a:t>tにのぼっている。</a:t>
            </a:r>
            <a:endParaRPr lang="en-US" altLang="ja-JP" sz="1200" dirty="0">
              <a:latin typeface="Noto Sans JP" panose="020B0200000000000000" pitchFamily="50" charset="-128"/>
              <a:ea typeface="Noto Sans JP" panose="020B0200000000000000" pitchFamily="50" charset="-128"/>
            </a:endParaRPr>
          </a:p>
          <a:p>
            <a:pPr marL="342900" indent="-342900">
              <a:lnSpc>
                <a:spcPct val="115000"/>
              </a:lnSpc>
              <a:buSzPct val="100000"/>
              <a:buChar char="•"/>
            </a:pPr>
            <a:r>
              <a:rPr lang="ja-JP" altLang="ja-JP" sz="1200" dirty="0">
                <a:latin typeface="Noto Sans JP" panose="020B0200000000000000" pitchFamily="50" charset="-128"/>
                <a:ea typeface="Noto Sans JP" panose="020B0200000000000000" pitchFamily="50" charset="-128"/>
              </a:rPr>
              <a:t> 抱えている不満：雑多なごみは選別等に手間がかかることから、大半がリサイクルされず焼却に依存せざるを得ない状況が続いている。 </a:t>
            </a:r>
            <a:endParaRPr lang="en-US" altLang="ja-JP" sz="1200" dirty="0">
              <a:latin typeface="Noto Sans JP" panose="020B0200000000000000" pitchFamily="50" charset="-128"/>
              <a:ea typeface="Noto Sans JP" panose="020B0200000000000000" pitchFamily="50" charset="-128"/>
            </a:endParaRPr>
          </a:p>
          <a:p>
            <a:pPr marL="342900" indent="-342900">
              <a:lnSpc>
                <a:spcPct val="115000"/>
              </a:lnSpc>
              <a:buSzPct val="100000"/>
              <a:buChar char="•"/>
            </a:pPr>
            <a:r>
              <a:rPr lang="ja-JP" altLang="ja-JP" sz="1200" dirty="0">
                <a:latin typeface="Noto Sans JP" panose="020B0200000000000000" pitchFamily="50" charset="-128"/>
                <a:ea typeface="Noto Sans JP" panose="020B0200000000000000" pitchFamily="50" charset="-128"/>
              </a:rPr>
              <a:t>ステークホルダー：〇〇クラブ、ファン</a:t>
            </a:r>
            <a:r>
              <a:rPr lang="ja-JP" altLang="en-US" sz="1200" dirty="0">
                <a:latin typeface="Noto Sans JP" panose="020B0200000000000000" pitchFamily="50" charset="-128"/>
                <a:ea typeface="Noto Sans JP" panose="020B0200000000000000" pitchFamily="50" charset="-128"/>
              </a:rPr>
              <a:t>・サポーター</a:t>
            </a:r>
            <a:r>
              <a:rPr lang="ja-JP" altLang="ja-JP" sz="1200" dirty="0">
                <a:latin typeface="Noto Sans JP" panose="020B0200000000000000" pitchFamily="50" charset="-128"/>
                <a:ea typeface="Noto Sans JP" panose="020B0200000000000000" pitchFamily="50" charset="-128"/>
              </a:rPr>
              <a:t>、地域住民が本課題に関わる主なステークホルダーである。 </a:t>
            </a:r>
            <a:endParaRPr lang="en-US" altLang="ja-JP" sz="1200" dirty="0">
              <a:latin typeface="Noto Sans JP" panose="020B0200000000000000" pitchFamily="50" charset="-128"/>
              <a:ea typeface="Noto Sans JP" panose="020B0200000000000000" pitchFamily="50" charset="-128"/>
            </a:endParaRPr>
          </a:p>
          <a:p>
            <a:pPr marL="342900" indent="-342900">
              <a:lnSpc>
                <a:spcPct val="115000"/>
              </a:lnSpc>
              <a:buSzPct val="100000"/>
              <a:buChar char="•"/>
            </a:pPr>
            <a:r>
              <a:rPr lang="ja-JP" altLang="ja-JP" sz="1200" dirty="0">
                <a:latin typeface="Noto Sans JP" panose="020B0200000000000000" pitchFamily="50" charset="-128"/>
                <a:ea typeface="Noto Sans JP" panose="020B0200000000000000" pitchFamily="50" charset="-128"/>
              </a:rPr>
              <a:t>自社が取り組むべき理由：河川</a:t>
            </a:r>
            <a:r>
              <a:rPr lang="ja-JP" altLang="en-US" sz="1200" dirty="0">
                <a:latin typeface="Noto Sans JP" panose="020B0200000000000000" pitchFamily="50" charset="-128"/>
                <a:ea typeface="Noto Sans JP" panose="020B0200000000000000" pitchFamily="50" charset="-128"/>
              </a:rPr>
              <a:t>〇</a:t>
            </a:r>
            <a:r>
              <a:rPr lang="ja-JP" altLang="ja-JP" sz="1200" dirty="0">
                <a:latin typeface="Noto Sans JP" panose="020B0200000000000000" pitchFamily="50" charset="-128"/>
                <a:ea typeface="Noto Sans JP" panose="020B0200000000000000" pitchFamily="50" charset="-128"/>
              </a:rPr>
              <a:t>箇所以上でマイクロプラスチックを採取・分析した自社調査により、およそ</a:t>
            </a:r>
            <a:r>
              <a:rPr lang="ja-JP" altLang="en-US" sz="1200" dirty="0">
                <a:latin typeface="Noto Sans JP" panose="020B0200000000000000" pitchFamily="50" charset="-128"/>
                <a:ea typeface="Noto Sans JP" panose="020B0200000000000000" pitchFamily="50" charset="-128"/>
              </a:rPr>
              <a:t>〇</a:t>
            </a:r>
            <a:r>
              <a:rPr lang="ja-JP" altLang="ja-JP" sz="1200" dirty="0">
                <a:latin typeface="Noto Sans JP" panose="020B0200000000000000" pitchFamily="50" charset="-128"/>
                <a:ea typeface="Noto Sans JP" panose="020B0200000000000000" pitchFamily="50" charset="-128"/>
              </a:rPr>
              <a:t>%が人工芝由来であることが判明しており、人工芝メーカーやJリーグ加盟チームとの連携実績を有するなど、課題解決に向けた知見を蓄積している。</a:t>
            </a:r>
            <a:endParaRPr lang="en-US" altLang="ja-JP" sz="1200" dirty="0">
              <a:latin typeface="Noto Sans JP" panose="020B0200000000000000" pitchFamily="50" charset="-128"/>
              <a:ea typeface="Noto Sans JP" panose="020B0200000000000000" pitchFamily="50" charset="-128"/>
            </a:endParaRPr>
          </a:p>
          <a:p>
            <a:pPr>
              <a:lnSpc>
                <a:spcPct val="115000"/>
              </a:lnSpc>
              <a:buSzPct val="100000"/>
            </a:pPr>
            <a:endParaRPr lang="en-US" altLang="ja-JP" sz="600" dirty="0">
              <a:latin typeface="Noto Sans JP" panose="020B0200000000000000" pitchFamily="50" charset="-128"/>
              <a:ea typeface="Noto Sans JP" panose="020B0200000000000000" pitchFamily="50" charset="-128"/>
            </a:endParaRPr>
          </a:p>
          <a:p>
            <a:pPr marL="0" indent="0">
              <a:lnSpc>
                <a:spcPct val="115000"/>
              </a:lnSpc>
              <a:buNone/>
            </a:pPr>
            <a:r>
              <a:rPr lang="ja-JP" altLang="en-US" sz="1300" b="1" dirty="0">
                <a:solidFill>
                  <a:srgbClr val="262626"/>
                </a:solidFill>
                <a:latin typeface="Noto Sans JP" panose="020B0200000000000000" pitchFamily="50" charset="-128"/>
                <a:ea typeface="Noto Sans JP" panose="020B0200000000000000" pitchFamily="50" charset="-128"/>
                <a:cs typeface="Meiryo" pitchFamily="34" charset="-120"/>
              </a:rPr>
              <a:t>解決したい社会課題</a:t>
            </a:r>
          </a:p>
          <a:p>
            <a:pPr marL="342900" indent="-342900">
              <a:lnSpc>
                <a:spcPct val="115000"/>
              </a:lnSpc>
              <a:buSzPct val="100000"/>
              <a:buChar char="•"/>
            </a:pPr>
            <a:r>
              <a:rPr lang="ja-JP" altLang="ja-JP" sz="1200" dirty="0">
                <a:latin typeface="Noto Sans JP" panose="020B0200000000000000" pitchFamily="50" charset="-128"/>
                <a:ea typeface="Noto Sans JP" panose="020B0200000000000000" pitchFamily="50" charset="-128"/>
              </a:rPr>
              <a:t>発生・拡大している背景：地球温暖化により世界の平均気温は上昇傾向にあり、対策を講じなければ2100年の夏には平均気温が40℃を超える可能性が指摘されている。 </a:t>
            </a:r>
            <a:endParaRPr lang="en-US" altLang="ja-JP" sz="1200" dirty="0">
              <a:latin typeface="Noto Sans JP" panose="020B0200000000000000" pitchFamily="50" charset="-128"/>
              <a:ea typeface="Noto Sans JP" panose="020B0200000000000000" pitchFamily="50" charset="-128"/>
            </a:endParaRPr>
          </a:p>
          <a:p>
            <a:pPr marL="342900" indent="-342900">
              <a:lnSpc>
                <a:spcPct val="115000"/>
              </a:lnSpc>
              <a:buSzPct val="100000"/>
              <a:buChar char="•"/>
            </a:pPr>
            <a:r>
              <a:rPr lang="ja-JP" altLang="ja-JP" sz="1200" dirty="0">
                <a:latin typeface="Noto Sans JP" panose="020B0200000000000000" pitchFamily="50" charset="-128"/>
                <a:ea typeface="Noto Sans JP" panose="020B0200000000000000" pitchFamily="50" charset="-128"/>
              </a:rPr>
              <a:t>社会への影響：気温上昇は選手のパフォーマンス低下や観客の熱中症リスクの増加を招いているほか、異常気象によるJリーグの試合中止数は2018年以降、2017年以前の平均の約5倍に増加している。</a:t>
            </a:r>
            <a:endParaRPr lang="ja-JP" altLang="en-US" sz="1150" dirty="0">
              <a:solidFill>
                <a:srgbClr val="404040"/>
              </a:solidFill>
              <a:latin typeface="Noto Sans JP" panose="020B0200000000000000" pitchFamily="50" charset="-128"/>
              <a:ea typeface="Noto Sans JP" panose="020B0200000000000000" pitchFamily="50" charset="-128"/>
              <a:cs typeface="Meiryo" pitchFamily="34" charset="-120"/>
            </a:endParaRPr>
          </a:p>
        </p:txBody>
      </p:sp>
      <p:sp>
        <p:nvSpPr>
          <p:cNvPr id="9" name="スライド番号プレースホルダー 8">
            <a:extLst>
              <a:ext uri="{FF2B5EF4-FFF2-40B4-BE49-F238E27FC236}">
                <a16:creationId xmlns:a16="http://schemas.microsoft.com/office/drawing/2014/main" id="{9100B97A-487D-431E-34A7-ED3F49C93B05}"/>
              </a:ext>
            </a:extLst>
          </p:cNvPr>
          <p:cNvSpPr>
            <a:spLocks noGrp="1"/>
          </p:cNvSpPr>
          <p:nvPr>
            <p:ph type="sldNum" sz="quarter" idx="4"/>
          </p:nvPr>
        </p:nvSpPr>
        <p:spPr/>
        <p:txBody>
          <a:bodyPr/>
          <a:lstStyle/>
          <a:p>
            <a:fld id="{F5764817-7C9A-4F79-93C0-A71CCB4FBE36}" type="slidenum">
              <a:rPr kumimoji="1" lang="ja-JP" altLang="en-US" smtClean="0"/>
              <a:t>13</a:t>
            </a:fld>
            <a:endParaRPr kumimoji="1" lang="ja-JP" altLang="en-US"/>
          </a:p>
        </p:txBody>
      </p:sp>
    </p:spTree>
    <p:extLst>
      <p:ext uri="{BB962C8B-B14F-4D97-AF65-F5344CB8AC3E}">
        <p14:creationId xmlns:p14="http://schemas.microsoft.com/office/powerpoint/2010/main" val="12455924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DB2A00-0BF6-7A8A-05F9-DFA995D7E6B0}"/>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BA101928-0B0A-88AC-750C-851E60D836DE}"/>
              </a:ext>
            </a:extLst>
          </p:cNvPr>
          <p:cNvSpPr/>
          <p:nvPr/>
        </p:nvSpPr>
        <p:spPr>
          <a:xfrm>
            <a:off x="457200" y="320040"/>
            <a:ext cx="128016" cy="384048"/>
          </a:xfrm>
          <a:prstGeom prst="rect">
            <a:avLst/>
          </a:prstGeom>
          <a:solidFill>
            <a:srgbClr val="1B2B44"/>
          </a:solidFill>
          <a:ln/>
        </p:spPr>
        <p:txBody>
          <a:bodyPr/>
          <a:lstStyle/>
          <a:p>
            <a:endParaRPr lang="ja-JP" altLang="en-US"/>
          </a:p>
        </p:txBody>
      </p:sp>
      <p:sp>
        <p:nvSpPr>
          <p:cNvPr id="3" name="Text 1">
            <a:extLst>
              <a:ext uri="{FF2B5EF4-FFF2-40B4-BE49-F238E27FC236}">
                <a16:creationId xmlns:a16="http://schemas.microsoft.com/office/drawing/2014/main" id="{166F525F-9995-BC86-94BA-82BBF132C7C7}"/>
              </a:ext>
            </a:extLst>
          </p:cNvPr>
          <p:cNvSpPr/>
          <p:nvPr/>
        </p:nvSpPr>
        <p:spPr>
          <a:xfrm>
            <a:off x="847928" y="315825"/>
            <a:ext cx="7589520" cy="396000"/>
          </a:xfrm>
          <a:prstGeom prst="rect">
            <a:avLst/>
          </a:prstGeom>
          <a:noFill/>
          <a:ln/>
        </p:spPr>
        <p:txBody>
          <a:bodyPr wrap="square" lIns="0" tIns="0" rIns="0" bIns="0" rtlCol="0" anchor="ctr"/>
          <a:lstStyle/>
          <a:p>
            <a:r>
              <a:rPr lang="en-US" sz="2000" b="1" dirty="0">
                <a:solidFill>
                  <a:srgbClr val="262626"/>
                </a:solidFill>
                <a:latin typeface="Noto Sans JP" panose="020B0200000000000000" pitchFamily="50" charset="-128"/>
                <a:ea typeface="Noto Sans JP" panose="020B0200000000000000" pitchFamily="50" charset="-128"/>
                <a:cs typeface="Meiryo" pitchFamily="34" charset="-120"/>
              </a:rPr>
              <a:t>2-1　</a:t>
            </a:r>
            <a:r>
              <a:rPr lang="en-US" sz="2000" b="1" dirty="0" err="1">
                <a:solidFill>
                  <a:srgbClr val="262626"/>
                </a:solidFill>
                <a:latin typeface="Noto Sans JP" panose="020B0200000000000000" pitchFamily="50" charset="-128"/>
                <a:ea typeface="Noto Sans JP" panose="020B0200000000000000" pitchFamily="50" charset="-128"/>
                <a:cs typeface="Meiryo" pitchFamily="34" charset="-120"/>
              </a:rPr>
              <a:t>課題解決を図るソリューション</a:t>
            </a:r>
            <a:r>
              <a:rPr lang="ja-JP" altLang="en-US" sz="2000" b="1" dirty="0">
                <a:solidFill>
                  <a:srgbClr val="262626"/>
                </a:solidFill>
                <a:latin typeface="Noto Sans JP" panose="020B0200000000000000" pitchFamily="50" charset="-128"/>
                <a:ea typeface="Noto Sans JP" panose="020B0200000000000000" pitchFamily="50" charset="-128"/>
                <a:cs typeface="Meiryo" pitchFamily="34" charset="-120"/>
              </a:rPr>
              <a:t> （作成例）</a:t>
            </a:r>
            <a:endParaRPr lang="en-US" sz="2000" b="1" dirty="0">
              <a:latin typeface="Noto Sans JP" panose="020B0200000000000000" pitchFamily="50" charset="-128"/>
              <a:ea typeface="Noto Sans JP" panose="020B0200000000000000" pitchFamily="50" charset="-128"/>
            </a:endParaRPr>
          </a:p>
        </p:txBody>
      </p:sp>
      <p:sp>
        <p:nvSpPr>
          <p:cNvPr id="7" name="Text 4">
            <a:extLst>
              <a:ext uri="{FF2B5EF4-FFF2-40B4-BE49-F238E27FC236}">
                <a16:creationId xmlns:a16="http://schemas.microsoft.com/office/drawing/2014/main" id="{48303D22-5E84-4C1C-44B1-4D7C84AFE89B}"/>
              </a:ext>
            </a:extLst>
          </p:cNvPr>
          <p:cNvSpPr/>
          <p:nvPr/>
        </p:nvSpPr>
        <p:spPr>
          <a:xfrm>
            <a:off x="9601200" y="228600"/>
            <a:ext cx="2103120" cy="502920"/>
          </a:xfrm>
          <a:prstGeom prst="roundRect">
            <a:avLst>
              <a:gd name="adj" fmla="val 50000"/>
            </a:avLst>
          </a:prstGeom>
          <a:solidFill>
            <a:srgbClr val="C00000"/>
          </a:solidFill>
          <a:ln/>
        </p:spPr>
        <p:txBody>
          <a:bodyPr wrap="square" rtlCol="0" anchor="ctr"/>
          <a:lstStyle/>
          <a:p>
            <a:pPr marL="0" indent="0" algn="ctr">
              <a:buNone/>
            </a:pPr>
            <a:r>
              <a:rPr lang="en-US" sz="1400" b="1" dirty="0">
                <a:solidFill>
                  <a:srgbClr val="FFFFFF"/>
                </a:solidFill>
                <a:latin typeface="Noto Sans JP" panose="020B0200000000000000" pitchFamily="50" charset="-128"/>
                <a:ea typeface="Noto Sans JP" panose="020B0200000000000000" pitchFamily="50" charset="-128"/>
                <a:cs typeface="Meiryo" pitchFamily="34" charset="-120"/>
              </a:rPr>
              <a:t>作成例</a:t>
            </a:r>
            <a:endParaRPr lang="en-US" sz="1400" dirty="0">
              <a:latin typeface="Noto Sans JP" panose="020B0200000000000000" pitchFamily="50" charset="-128"/>
              <a:ea typeface="Noto Sans JP" panose="020B0200000000000000" pitchFamily="50" charset="-128"/>
            </a:endParaRPr>
          </a:p>
        </p:txBody>
      </p:sp>
      <p:sp>
        <p:nvSpPr>
          <p:cNvPr id="9" name="Shape 2">
            <a:extLst>
              <a:ext uri="{FF2B5EF4-FFF2-40B4-BE49-F238E27FC236}">
                <a16:creationId xmlns:a16="http://schemas.microsoft.com/office/drawing/2014/main" id="{F0AE3F90-84B3-EF8B-7BCF-AB6817EED288}"/>
              </a:ext>
            </a:extLst>
          </p:cNvPr>
          <p:cNvSpPr/>
          <p:nvPr/>
        </p:nvSpPr>
        <p:spPr>
          <a:xfrm>
            <a:off x="457200" y="914400"/>
            <a:ext cx="11247120" cy="5486400"/>
          </a:xfrm>
          <a:prstGeom prst="rect">
            <a:avLst/>
          </a:prstGeom>
          <a:solidFill>
            <a:schemeClr val="bg1">
              <a:lumMod val="95000"/>
            </a:schemeClr>
          </a:solidFill>
          <a:ln/>
        </p:spPr>
        <p:txBody>
          <a:bodyPr wrap="square" lIns="182880" tIns="137160" rIns="182880" bIns="137160" anchor="t"/>
          <a:lstStyle/>
          <a:p>
            <a:pPr marL="0" indent="0">
              <a:lnSpc>
                <a:spcPct val="115000"/>
              </a:lnSpc>
              <a:buNone/>
            </a:pPr>
            <a:r>
              <a:rPr lang="ja-JP" altLang="en-US" sz="1300" b="1" dirty="0">
                <a:solidFill>
                  <a:srgbClr val="262626"/>
                </a:solidFill>
                <a:latin typeface="Noto Sans JP" panose="020B0200000000000000" pitchFamily="50" charset="-128"/>
                <a:ea typeface="Noto Sans JP" panose="020B0200000000000000" pitchFamily="50" charset="-128"/>
                <a:cs typeface="Meiryo" pitchFamily="34" charset="-120"/>
              </a:rPr>
              <a:t>内容（導入方法・活用シーン）</a:t>
            </a:r>
          </a:p>
          <a:p>
            <a:pPr marL="342900" indent="-342900">
              <a:lnSpc>
                <a:spcPct val="115000"/>
              </a:lnSpc>
              <a:buSzPct val="100000"/>
              <a:buChar char="•"/>
            </a:pPr>
            <a:r>
              <a:rPr lang="ja-JP" altLang="ja-JP" sz="1200" dirty="0">
                <a:latin typeface="Noto Sans JP" panose="020B0200000000000000" pitchFamily="50" charset="-128"/>
                <a:ea typeface="Noto Sans JP" panose="020B0200000000000000" pitchFamily="50" charset="-128"/>
              </a:rPr>
              <a:t>概要：雑多で汚れの付着したプラごみや人工芝を、選別・ペレット化の工程を経ずに直接資材化できる独自技術である。 </a:t>
            </a:r>
            <a:endParaRPr lang="en-US" altLang="ja-JP" sz="1200" dirty="0">
              <a:latin typeface="Noto Sans JP" panose="020B0200000000000000" pitchFamily="50" charset="-128"/>
              <a:ea typeface="Noto Sans JP" panose="020B0200000000000000" pitchFamily="50" charset="-128"/>
            </a:endParaRPr>
          </a:p>
          <a:p>
            <a:pPr marL="342900" indent="-342900">
              <a:lnSpc>
                <a:spcPct val="115000"/>
              </a:lnSpc>
              <a:buSzPct val="100000"/>
              <a:buChar char="•"/>
            </a:pPr>
            <a:r>
              <a:rPr lang="ja-JP" altLang="ja-JP" sz="1200" dirty="0">
                <a:latin typeface="Noto Sans JP" panose="020B0200000000000000" pitchFamily="50" charset="-128"/>
                <a:ea typeface="Noto Sans JP" panose="020B0200000000000000" pitchFamily="50" charset="-128"/>
              </a:rPr>
              <a:t>導入方法：①人工芝・試合ごみの回収　②試作・強度評価　③製品意匠の決定　④製造　⑤〇〇への設置、という5段階のステップで導入を進める。</a:t>
            </a:r>
            <a:endParaRPr lang="en-US" altLang="ja-JP" sz="1200" dirty="0">
              <a:latin typeface="Noto Sans JP" panose="020B0200000000000000" pitchFamily="50" charset="-128"/>
              <a:ea typeface="Noto Sans JP" panose="020B0200000000000000" pitchFamily="50" charset="-128"/>
            </a:endParaRPr>
          </a:p>
          <a:p>
            <a:pPr marL="342900" indent="-342900">
              <a:lnSpc>
                <a:spcPct val="115000"/>
              </a:lnSpc>
              <a:buSzPct val="100000"/>
              <a:buChar char="•"/>
            </a:pPr>
            <a:r>
              <a:rPr lang="ja-JP" altLang="ja-JP" sz="1200" dirty="0">
                <a:latin typeface="Noto Sans JP" panose="020B0200000000000000" pitchFamily="50" charset="-128"/>
                <a:ea typeface="Noto Sans JP" panose="020B0200000000000000" pitchFamily="50" charset="-128"/>
              </a:rPr>
              <a:t> 活用シーン：完成した〇〇を地域の施設等に設置し、来訪者が利用できる形で資源循環を可視化する。</a:t>
            </a:r>
            <a:endParaRPr lang="en-US" altLang="ja-JP" sz="1200" dirty="0">
              <a:latin typeface="Noto Sans JP" panose="020B0200000000000000" pitchFamily="50" charset="-128"/>
              <a:ea typeface="Noto Sans JP" panose="020B0200000000000000" pitchFamily="50" charset="-128"/>
            </a:endParaRPr>
          </a:p>
          <a:p>
            <a:pPr>
              <a:lnSpc>
                <a:spcPct val="115000"/>
              </a:lnSpc>
              <a:buSzPct val="100000"/>
            </a:pPr>
            <a:endParaRPr lang="en-US" altLang="ja-JP" sz="600" dirty="0">
              <a:latin typeface="Noto Sans JP" panose="020B0200000000000000" pitchFamily="50" charset="-128"/>
              <a:ea typeface="Noto Sans JP" panose="020B0200000000000000" pitchFamily="50" charset="-128"/>
            </a:endParaRPr>
          </a:p>
          <a:p>
            <a:pPr marL="0" indent="0">
              <a:lnSpc>
                <a:spcPct val="115000"/>
              </a:lnSpc>
              <a:buNone/>
            </a:pPr>
            <a:r>
              <a:rPr lang="ja-JP" altLang="en-US" sz="1300" b="1" dirty="0">
                <a:solidFill>
                  <a:srgbClr val="262626"/>
                </a:solidFill>
                <a:latin typeface="Noto Sans JP" panose="020B0200000000000000" pitchFamily="50" charset="-128"/>
                <a:ea typeface="Noto Sans JP" panose="020B0200000000000000" pitchFamily="50" charset="-128"/>
                <a:cs typeface="Meiryo" pitchFamily="34" charset="-120"/>
              </a:rPr>
              <a:t>ビジネスモデル（関係者・収益の獲得方法）</a:t>
            </a:r>
          </a:p>
          <a:p>
            <a:pPr marL="342900" indent="-342900">
              <a:lnSpc>
                <a:spcPct val="115000"/>
              </a:lnSpc>
              <a:buSzPct val="100000"/>
              <a:buChar char="•"/>
            </a:pPr>
            <a:r>
              <a:rPr lang="ja-JP" altLang="ja-JP" sz="1200" dirty="0">
                <a:latin typeface="Noto Sans JP" panose="020B0200000000000000" pitchFamily="50" charset="-128"/>
                <a:ea typeface="Noto Sans JP" panose="020B0200000000000000" pitchFamily="50" charset="-128"/>
              </a:rPr>
              <a:t>役割分担：〇〇クラブが廃棄物を提供し、自社が回収・製造を担い、連携するデザイン会社が製品意匠の設計を担当する。</a:t>
            </a:r>
            <a:endParaRPr lang="en-US" altLang="ja-JP" sz="1200" dirty="0">
              <a:latin typeface="Noto Sans JP" panose="020B0200000000000000" pitchFamily="50" charset="-128"/>
              <a:ea typeface="Noto Sans JP" panose="020B0200000000000000" pitchFamily="50" charset="-128"/>
            </a:endParaRPr>
          </a:p>
          <a:p>
            <a:pPr marL="342900" indent="-342900">
              <a:lnSpc>
                <a:spcPct val="115000"/>
              </a:lnSpc>
              <a:buSzPct val="100000"/>
              <a:buChar char="•"/>
            </a:pPr>
            <a:r>
              <a:rPr lang="ja-JP" altLang="ja-JP" sz="1200" dirty="0">
                <a:latin typeface="Noto Sans JP" panose="020B0200000000000000" pitchFamily="50" charset="-128"/>
                <a:ea typeface="Noto Sans JP" panose="020B0200000000000000" pitchFamily="50" charset="-128"/>
              </a:rPr>
              <a:t> 発展方向：将来的には地域の清掃活動で回収したごみも原料として活用し、住民との連携をさらに拡大していく。</a:t>
            </a:r>
            <a:endParaRPr lang="en-US" altLang="ja-JP" sz="1200" dirty="0">
              <a:latin typeface="Noto Sans JP" panose="020B0200000000000000" pitchFamily="50" charset="-128"/>
              <a:ea typeface="Noto Sans JP" panose="020B0200000000000000" pitchFamily="50" charset="-128"/>
            </a:endParaRPr>
          </a:p>
          <a:p>
            <a:pPr>
              <a:lnSpc>
                <a:spcPct val="115000"/>
              </a:lnSpc>
              <a:buSzPct val="100000"/>
            </a:pPr>
            <a:endParaRPr lang="en-US" altLang="ja-JP" sz="600" dirty="0">
              <a:latin typeface="Noto Sans JP" panose="020B0200000000000000" pitchFamily="50" charset="-128"/>
              <a:ea typeface="Noto Sans JP" panose="020B0200000000000000" pitchFamily="50" charset="-128"/>
            </a:endParaRPr>
          </a:p>
          <a:p>
            <a:pPr marL="0" indent="0">
              <a:lnSpc>
                <a:spcPct val="115000"/>
              </a:lnSpc>
              <a:buNone/>
            </a:pPr>
            <a:r>
              <a:rPr lang="ja-JP" altLang="en-US" sz="1300" b="1" dirty="0">
                <a:solidFill>
                  <a:srgbClr val="262626"/>
                </a:solidFill>
                <a:latin typeface="Noto Sans JP" panose="020B0200000000000000" pitchFamily="50" charset="-128"/>
                <a:ea typeface="Noto Sans JP" panose="020B0200000000000000" pitchFamily="50" charset="-128"/>
                <a:cs typeface="Meiryo" pitchFamily="34" charset="-120"/>
              </a:rPr>
              <a:t>もたらされる価値・持続的発展性</a:t>
            </a:r>
          </a:p>
          <a:p>
            <a:pPr marL="342900" indent="-342900">
              <a:lnSpc>
                <a:spcPct val="115000"/>
              </a:lnSpc>
              <a:buSzPct val="100000"/>
              <a:buChar char="•"/>
            </a:pPr>
            <a:r>
              <a:rPr lang="ja-JP" altLang="ja-JP" sz="1200" dirty="0">
                <a:latin typeface="Noto Sans JP" panose="020B0200000000000000" pitchFamily="50" charset="-128"/>
                <a:ea typeface="Noto Sans JP" panose="020B0200000000000000" pitchFamily="50" charset="-128"/>
              </a:rPr>
              <a:t>〇〇クラブへの価値：「環境への意識が高いクラブ」としての認知が向上し、ファン層拡大やスポンサーからの評価向上につながる。 </a:t>
            </a:r>
            <a:endParaRPr lang="en-US" altLang="ja-JP" sz="1200" dirty="0">
              <a:latin typeface="Noto Sans JP" panose="020B0200000000000000" pitchFamily="50" charset="-128"/>
              <a:ea typeface="Noto Sans JP" panose="020B0200000000000000" pitchFamily="50" charset="-128"/>
            </a:endParaRPr>
          </a:p>
          <a:p>
            <a:pPr marL="342900" indent="-342900">
              <a:lnSpc>
                <a:spcPct val="115000"/>
              </a:lnSpc>
              <a:buSzPct val="100000"/>
              <a:buChar char="•"/>
            </a:pPr>
            <a:r>
              <a:rPr lang="ja-JP" altLang="ja-JP" sz="1200" dirty="0">
                <a:latin typeface="Noto Sans JP" panose="020B0200000000000000" pitchFamily="50" charset="-128"/>
                <a:ea typeface="Noto Sans JP" panose="020B0200000000000000" pitchFamily="50" charset="-128"/>
              </a:rPr>
              <a:t>地域住民への価値：実際に使える〇〇という形で、資源循環の成果を体感できる。 </a:t>
            </a:r>
            <a:endParaRPr lang="en-US" altLang="ja-JP" sz="1200" dirty="0">
              <a:latin typeface="Noto Sans JP" panose="020B0200000000000000" pitchFamily="50" charset="-128"/>
              <a:ea typeface="Noto Sans JP" panose="020B0200000000000000" pitchFamily="50" charset="-128"/>
            </a:endParaRPr>
          </a:p>
          <a:p>
            <a:pPr marL="342900" indent="-342900">
              <a:lnSpc>
                <a:spcPct val="115000"/>
              </a:lnSpc>
              <a:buSzPct val="100000"/>
              <a:buChar char="•"/>
            </a:pPr>
            <a:r>
              <a:rPr lang="ja-JP" altLang="ja-JP" sz="1200" dirty="0">
                <a:latin typeface="Noto Sans JP" panose="020B0200000000000000" pitchFamily="50" charset="-128"/>
                <a:ea typeface="Noto Sans JP" panose="020B0200000000000000" pitchFamily="50" charset="-128"/>
              </a:rPr>
              <a:t>持続性：清掃活動から製品寄贈へとつながるサイクルを地域住民と継続的に実施するほか、アカデミー生や地元小学校向けに人工芝流出問題やリサイクルの重要性を学ぶ環境授業を実施し、次世代への教育効果も企図している。</a:t>
            </a:r>
            <a:endParaRPr lang="ja-JP" altLang="en-US" sz="1150" dirty="0">
              <a:solidFill>
                <a:srgbClr val="404040"/>
              </a:solidFill>
              <a:latin typeface="Noto Sans JP" panose="020B0200000000000000" pitchFamily="50" charset="-128"/>
              <a:ea typeface="Noto Sans JP" panose="020B0200000000000000" pitchFamily="50" charset="-128"/>
              <a:cs typeface="Meiryo" pitchFamily="34" charset="-120"/>
            </a:endParaRPr>
          </a:p>
        </p:txBody>
      </p:sp>
      <p:sp>
        <p:nvSpPr>
          <p:cNvPr id="10" name="スライド番号プレースホルダー 9">
            <a:extLst>
              <a:ext uri="{FF2B5EF4-FFF2-40B4-BE49-F238E27FC236}">
                <a16:creationId xmlns:a16="http://schemas.microsoft.com/office/drawing/2014/main" id="{EB979EA7-DEA7-10DD-201A-ACD0BE1187D8}"/>
              </a:ext>
            </a:extLst>
          </p:cNvPr>
          <p:cNvSpPr>
            <a:spLocks noGrp="1"/>
          </p:cNvSpPr>
          <p:nvPr>
            <p:ph type="sldNum" sz="quarter" idx="4"/>
          </p:nvPr>
        </p:nvSpPr>
        <p:spPr/>
        <p:txBody>
          <a:bodyPr/>
          <a:lstStyle/>
          <a:p>
            <a:fld id="{F5764817-7C9A-4F79-93C0-A71CCB4FBE36}" type="slidenum">
              <a:rPr kumimoji="1" lang="ja-JP" altLang="en-US" smtClean="0"/>
              <a:t>14</a:t>
            </a:fld>
            <a:endParaRPr kumimoji="1" lang="ja-JP" altLang="en-US"/>
          </a:p>
        </p:txBody>
      </p:sp>
    </p:spTree>
    <p:extLst>
      <p:ext uri="{BB962C8B-B14F-4D97-AF65-F5344CB8AC3E}">
        <p14:creationId xmlns:p14="http://schemas.microsoft.com/office/powerpoint/2010/main" val="41024305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3C3EE-CEFB-D70C-4F4B-AEA953EE583E}"/>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01AA7DFE-B96D-56DB-89EB-9241A5435A08}"/>
              </a:ext>
            </a:extLst>
          </p:cNvPr>
          <p:cNvSpPr>
            <a:spLocks noGrp="1"/>
          </p:cNvSpPr>
          <p:nvPr>
            <p:ph type="body" sz="quarter" idx="10"/>
          </p:nvPr>
        </p:nvSpPr>
        <p:spPr/>
        <p:txBody>
          <a:bodyPr>
            <a:normAutofit lnSpcReduction="10000"/>
          </a:bodyPr>
          <a:lstStyle/>
          <a:p>
            <a:r>
              <a:rPr lang="en-US" altLang="ja-JP" dirty="0">
                <a:solidFill>
                  <a:srgbClr val="262626"/>
                </a:solidFill>
                <a:cs typeface="Meiryo" pitchFamily="34" charset="-120"/>
              </a:rPr>
              <a:t>2-2　</a:t>
            </a:r>
            <a:r>
              <a:rPr lang="en-US" altLang="ja-JP" dirty="0" err="1">
                <a:solidFill>
                  <a:srgbClr val="262626"/>
                </a:solidFill>
                <a:cs typeface="Meiryo" pitchFamily="34" charset="-120"/>
              </a:rPr>
              <a:t>ソリューションの強み</a:t>
            </a:r>
            <a:r>
              <a:rPr lang="ja-JP" altLang="en-US" dirty="0">
                <a:solidFill>
                  <a:srgbClr val="262626"/>
                </a:solidFill>
                <a:cs typeface="Meiryo" pitchFamily="34" charset="-120"/>
              </a:rPr>
              <a:t>（作成例）</a:t>
            </a:r>
            <a:endParaRPr lang="en-US" altLang="ja-JP" dirty="0"/>
          </a:p>
        </p:txBody>
      </p:sp>
      <p:sp>
        <p:nvSpPr>
          <p:cNvPr id="6" name="Text 4">
            <a:extLst>
              <a:ext uri="{FF2B5EF4-FFF2-40B4-BE49-F238E27FC236}">
                <a16:creationId xmlns:a16="http://schemas.microsoft.com/office/drawing/2014/main" id="{60F898AA-FE7D-53BC-83BA-921304F7E22D}"/>
              </a:ext>
            </a:extLst>
          </p:cNvPr>
          <p:cNvSpPr/>
          <p:nvPr/>
        </p:nvSpPr>
        <p:spPr>
          <a:xfrm>
            <a:off x="8229600" y="320040"/>
            <a:ext cx="3474720" cy="384048"/>
          </a:xfrm>
          <a:prstGeom prst="rect">
            <a:avLst/>
          </a:prstGeom>
          <a:noFill/>
          <a:ln/>
        </p:spPr>
        <p:txBody>
          <a:bodyPr wrap="square" rtlCol="0" anchor="ctr"/>
          <a:lstStyle/>
          <a:p>
            <a:pPr marL="0" indent="0" algn="r">
              <a:buNone/>
            </a:pPr>
            <a:r>
              <a:rPr lang="en-US" sz="1100" b="1" dirty="0">
                <a:solidFill>
                  <a:srgbClr val="1B2B44"/>
                </a:solidFill>
                <a:latin typeface="Noto Sans JP" panose="020B0200000000000000" pitchFamily="50" charset="-128"/>
                <a:ea typeface="Noto Sans JP" panose="020B0200000000000000" pitchFamily="50" charset="-128"/>
                <a:cs typeface="Meiryo" pitchFamily="34" charset="-120"/>
              </a:rPr>
              <a:t>評価ポイント：独創性</a:t>
            </a:r>
            <a:endParaRPr lang="en-US" sz="1100" dirty="0">
              <a:latin typeface="Noto Sans JP" panose="020B0200000000000000" pitchFamily="50" charset="-128"/>
              <a:ea typeface="Noto Sans JP" panose="020B0200000000000000" pitchFamily="50" charset="-128"/>
            </a:endParaRPr>
          </a:p>
        </p:txBody>
      </p:sp>
      <p:sp>
        <p:nvSpPr>
          <p:cNvPr id="5" name="Text 4">
            <a:extLst>
              <a:ext uri="{FF2B5EF4-FFF2-40B4-BE49-F238E27FC236}">
                <a16:creationId xmlns:a16="http://schemas.microsoft.com/office/drawing/2014/main" id="{70B0BE98-936B-B28D-9F02-A593B2923CAF}"/>
              </a:ext>
            </a:extLst>
          </p:cNvPr>
          <p:cNvSpPr/>
          <p:nvPr/>
        </p:nvSpPr>
        <p:spPr>
          <a:xfrm>
            <a:off x="9601200" y="228600"/>
            <a:ext cx="2103120" cy="502920"/>
          </a:xfrm>
          <a:prstGeom prst="roundRect">
            <a:avLst>
              <a:gd name="adj" fmla="val 50000"/>
            </a:avLst>
          </a:prstGeom>
          <a:solidFill>
            <a:srgbClr val="C00000"/>
          </a:solidFill>
          <a:ln/>
        </p:spPr>
        <p:txBody>
          <a:bodyPr wrap="square" rtlCol="0" anchor="ctr"/>
          <a:lstStyle/>
          <a:p>
            <a:pPr marL="0" indent="0" algn="ctr">
              <a:buNone/>
            </a:pPr>
            <a:r>
              <a:rPr lang="en-US" sz="1400" b="1" dirty="0">
                <a:solidFill>
                  <a:srgbClr val="FFFFFF"/>
                </a:solidFill>
                <a:latin typeface="Noto Sans JP" panose="020B0200000000000000" pitchFamily="50" charset="-128"/>
                <a:ea typeface="Noto Sans JP" panose="020B0200000000000000" pitchFamily="50" charset="-128"/>
                <a:cs typeface="Meiryo" pitchFamily="34" charset="-120"/>
              </a:rPr>
              <a:t>作成例</a:t>
            </a:r>
            <a:endParaRPr lang="en-US" sz="1400" dirty="0">
              <a:latin typeface="Noto Sans JP" panose="020B0200000000000000" pitchFamily="50" charset="-128"/>
              <a:ea typeface="Noto Sans JP" panose="020B0200000000000000" pitchFamily="50" charset="-128"/>
            </a:endParaRPr>
          </a:p>
        </p:txBody>
      </p:sp>
      <p:sp>
        <p:nvSpPr>
          <p:cNvPr id="8" name="Shape 2">
            <a:extLst>
              <a:ext uri="{FF2B5EF4-FFF2-40B4-BE49-F238E27FC236}">
                <a16:creationId xmlns:a16="http://schemas.microsoft.com/office/drawing/2014/main" id="{FA6163E1-8859-9A61-7897-C244DD20FF63}"/>
              </a:ext>
            </a:extLst>
          </p:cNvPr>
          <p:cNvSpPr/>
          <p:nvPr/>
        </p:nvSpPr>
        <p:spPr>
          <a:xfrm>
            <a:off x="457200" y="914400"/>
            <a:ext cx="11247120" cy="5486400"/>
          </a:xfrm>
          <a:prstGeom prst="rect">
            <a:avLst/>
          </a:prstGeom>
          <a:solidFill>
            <a:schemeClr val="bg1">
              <a:lumMod val="95000"/>
            </a:schemeClr>
          </a:solidFill>
          <a:ln/>
        </p:spPr>
        <p:txBody>
          <a:bodyPr wrap="square" lIns="182880" tIns="137160" rIns="182880" bIns="137160" anchor="t"/>
          <a:lstStyle/>
          <a:p>
            <a:pPr marL="0" indent="0">
              <a:lnSpc>
                <a:spcPct val="115000"/>
              </a:lnSpc>
              <a:buNone/>
            </a:pPr>
            <a:r>
              <a:rPr lang="ja-JP" altLang="en-US" sz="1300" b="1" dirty="0">
                <a:solidFill>
                  <a:srgbClr val="262626"/>
                </a:solidFill>
                <a:latin typeface="Noto Sans JP" panose="020B0200000000000000" pitchFamily="50" charset="-128"/>
                <a:ea typeface="Noto Sans JP" panose="020B0200000000000000" pitchFamily="50" charset="-128"/>
                <a:cs typeface="Meiryo" pitchFamily="34" charset="-120"/>
              </a:rPr>
              <a:t>斬新な発想・差別化ポイント</a:t>
            </a:r>
          </a:p>
          <a:p>
            <a:pPr marL="342900" indent="-342900">
              <a:lnSpc>
                <a:spcPct val="115000"/>
              </a:lnSpc>
              <a:buSzPct val="100000"/>
              <a:buChar char="•"/>
            </a:pPr>
            <a:r>
              <a:rPr lang="ja-JP" altLang="ja-JP" sz="1200" dirty="0">
                <a:latin typeface="Noto Sans JP" panose="020B0200000000000000" pitchFamily="50" charset="-128"/>
                <a:ea typeface="Noto Sans JP" panose="020B0200000000000000" pitchFamily="50" charset="-128"/>
              </a:rPr>
              <a:t>既存手法との違い：従来手法（選別→破砕→ペレット化→成型）に対し、選別・ペレット化の工程を省略できる独自の配合技術により、納期短縮・コスト減・CO2排出量減を同時に実現している。 対応範囲：汚れの付着した雑多なごみや、人工芝のような複数素材から成るごみも、単一工程で資材化できる点が既存手法との違いである。</a:t>
            </a:r>
            <a:endParaRPr lang="en-US" altLang="ja-JP" sz="1200" dirty="0">
              <a:latin typeface="Noto Sans JP" panose="020B0200000000000000" pitchFamily="50" charset="-128"/>
              <a:ea typeface="Noto Sans JP" panose="020B0200000000000000" pitchFamily="50" charset="-128"/>
            </a:endParaRPr>
          </a:p>
          <a:p>
            <a:pPr marL="342900" indent="-342900">
              <a:lnSpc>
                <a:spcPct val="115000"/>
              </a:lnSpc>
              <a:buSzPct val="100000"/>
              <a:buChar char="•"/>
            </a:pPr>
            <a:endParaRPr lang="en-US" altLang="ja-JP" sz="600" dirty="0">
              <a:latin typeface="Noto Sans JP" panose="020B0200000000000000" pitchFamily="50" charset="-128"/>
              <a:ea typeface="Noto Sans JP" panose="020B0200000000000000" pitchFamily="50" charset="-128"/>
            </a:endParaRPr>
          </a:p>
          <a:p>
            <a:pPr marL="0" indent="0">
              <a:lnSpc>
                <a:spcPct val="115000"/>
              </a:lnSpc>
              <a:buNone/>
            </a:pPr>
            <a:r>
              <a:rPr lang="ja-JP" altLang="en-US" sz="1300" b="1" dirty="0">
                <a:solidFill>
                  <a:srgbClr val="262626"/>
                </a:solidFill>
                <a:latin typeface="Noto Sans JP" panose="020B0200000000000000" pitchFamily="50" charset="-128"/>
                <a:ea typeface="Noto Sans JP" panose="020B0200000000000000" pitchFamily="50" charset="-128"/>
                <a:cs typeface="Meiryo" pitchFamily="34" charset="-120"/>
              </a:rPr>
              <a:t>製品・サービスの仕様</a:t>
            </a:r>
          </a:p>
          <a:p>
            <a:pPr marL="342900" indent="-342900">
              <a:lnSpc>
                <a:spcPct val="115000"/>
              </a:lnSpc>
              <a:buSzPct val="100000"/>
              <a:buChar char="•"/>
            </a:pPr>
            <a:r>
              <a:rPr lang="ja-JP" altLang="ja-JP" sz="1200" dirty="0">
                <a:latin typeface="Noto Sans JP" panose="020B0200000000000000" pitchFamily="50" charset="-128"/>
                <a:ea typeface="Noto Sans JP" panose="020B0200000000000000" pitchFamily="50" charset="-128"/>
              </a:rPr>
              <a:t>強度：独自添加剤の配合により高強度な資材を製造しており、過去の実験ではJIS-K-7171準拠の推奨強度の95%を達成している。 </a:t>
            </a:r>
            <a:endParaRPr lang="en-US" altLang="ja-JP" sz="1200" dirty="0">
              <a:latin typeface="Noto Sans JP" panose="020B0200000000000000" pitchFamily="50" charset="-128"/>
              <a:ea typeface="Noto Sans JP" panose="020B0200000000000000" pitchFamily="50" charset="-128"/>
            </a:endParaRPr>
          </a:p>
          <a:p>
            <a:pPr marL="342900" indent="-342900">
              <a:lnSpc>
                <a:spcPct val="115000"/>
              </a:lnSpc>
              <a:buSzPct val="100000"/>
              <a:buChar char="•"/>
            </a:pPr>
            <a:r>
              <a:rPr lang="ja-JP" altLang="ja-JP" sz="1200" dirty="0">
                <a:latin typeface="Noto Sans JP" panose="020B0200000000000000" pitchFamily="50" charset="-128"/>
                <a:ea typeface="Noto Sans JP" panose="020B0200000000000000" pitchFamily="50" charset="-128"/>
              </a:rPr>
              <a:t>ノウハウ：単純にプラごみを混合するだけでは成立せず、添加剤の配合比率そのものが独自ノウハウとなっている。</a:t>
            </a:r>
            <a:endParaRPr lang="en-US" altLang="ja-JP" sz="1200" dirty="0">
              <a:latin typeface="Noto Sans JP" panose="020B0200000000000000" pitchFamily="50" charset="-128"/>
              <a:ea typeface="Noto Sans JP" panose="020B0200000000000000" pitchFamily="50" charset="-128"/>
            </a:endParaRPr>
          </a:p>
          <a:p>
            <a:pPr marL="342900" indent="-342900">
              <a:lnSpc>
                <a:spcPct val="115000"/>
              </a:lnSpc>
              <a:buSzPct val="100000"/>
              <a:buChar char="•"/>
            </a:pPr>
            <a:endParaRPr lang="en-US" altLang="ja-JP" sz="600" dirty="0">
              <a:latin typeface="Noto Sans JP" panose="020B0200000000000000" pitchFamily="50" charset="-128"/>
              <a:ea typeface="Noto Sans JP" panose="020B0200000000000000" pitchFamily="50" charset="-128"/>
            </a:endParaRPr>
          </a:p>
          <a:p>
            <a:pPr marL="0" indent="0">
              <a:lnSpc>
                <a:spcPct val="115000"/>
              </a:lnSpc>
              <a:buNone/>
            </a:pPr>
            <a:r>
              <a:rPr lang="ja-JP" altLang="en-US" sz="1300" b="1" dirty="0">
                <a:solidFill>
                  <a:srgbClr val="262626"/>
                </a:solidFill>
                <a:latin typeface="Noto Sans JP" panose="020B0200000000000000" pitchFamily="50" charset="-128"/>
                <a:ea typeface="Noto Sans JP" panose="020B0200000000000000" pitchFamily="50" charset="-128"/>
                <a:cs typeface="Meiryo" pitchFamily="34" charset="-120"/>
              </a:rPr>
              <a:t>知的財産・独自ノウハウ</a:t>
            </a:r>
          </a:p>
          <a:p>
            <a:pPr marL="342900" indent="-342900">
              <a:lnSpc>
                <a:spcPct val="115000"/>
              </a:lnSpc>
              <a:buSzPct val="100000"/>
              <a:buChar char="•"/>
            </a:pPr>
            <a:r>
              <a:rPr lang="ja-JP" altLang="ja-JP" sz="1200" dirty="0">
                <a:latin typeface="Noto Sans JP" panose="020B0200000000000000" pitchFamily="50" charset="-128"/>
                <a:ea typeface="Noto Sans JP" panose="020B0200000000000000" pitchFamily="50" charset="-128"/>
              </a:rPr>
              <a:t>体制：50年以上資材を製造してきたメーカーと連携し、高分子化学の研究で修士号を取得した社員が実験を主導している。 </a:t>
            </a:r>
            <a:endParaRPr lang="en-US" altLang="ja-JP" sz="1200" dirty="0">
              <a:latin typeface="Noto Sans JP" panose="020B0200000000000000" pitchFamily="50" charset="-128"/>
              <a:ea typeface="Noto Sans JP" panose="020B0200000000000000" pitchFamily="50" charset="-128"/>
            </a:endParaRPr>
          </a:p>
          <a:p>
            <a:pPr marL="342900" indent="-342900">
              <a:lnSpc>
                <a:spcPct val="115000"/>
              </a:lnSpc>
              <a:buSzPct val="100000"/>
              <a:buChar char="•"/>
            </a:pPr>
            <a:r>
              <a:rPr lang="ja-JP" altLang="ja-JP" sz="1200" dirty="0">
                <a:latin typeface="Noto Sans JP" panose="020B0200000000000000" pitchFamily="50" charset="-128"/>
                <a:ea typeface="Noto Sans JP" panose="020B0200000000000000" pitchFamily="50" charset="-128"/>
              </a:rPr>
              <a:t>検証：強度試験は外部機関へ委託して実施しており、同種技術では試験が不十分なケースが多い中での差別化ポイントとなっている。</a:t>
            </a:r>
            <a:endParaRPr lang="en-US" altLang="ja-JP" sz="1200" dirty="0">
              <a:latin typeface="Noto Sans JP" panose="020B0200000000000000" pitchFamily="50" charset="-128"/>
              <a:ea typeface="Noto Sans JP" panose="020B0200000000000000" pitchFamily="50" charset="-128"/>
            </a:endParaRPr>
          </a:p>
          <a:p>
            <a:pPr marL="342900" indent="-342900">
              <a:lnSpc>
                <a:spcPct val="115000"/>
              </a:lnSpc>
              <a:buSzPct val="100000"/>
              <a:buChar char="•"/>
            </a:pPr>
            <a:endParaRPr lang="en-US" altLang="ja-JP" sz="600" dirty="0">
              <a:latin typeface="Noto Sans JP" panose="020B0200000000000000" pitchFamily="50" charset="-128"/>
              <a:ea typeface="Noto Sans JP" panose="020B0200000000000000" pitchFamily="50" charset="-128"/>
            </a:endParaRPr>
          </a:p>
          <a:p>
            <a:pPr marL="0" indent="0">
              <a:lnSpc>
                <a:spcPct val="115000"/>
              </a:lnSpc>
              <a:buNone/>
            </a:pPr>
            <a:r>
              <a:rPr lang="ja-JP" altLang="en-US" sz="1300" b="1" dirty="0">
                <a:solidFill>
                  <a:srgbClr val="262626"/>
                </a:solidFill>
                <a:latin typeface="Noto Sans JP" panose="020B0200000000000000" pitchFamily="50" charset="-128"/>
                <a:ea typeface="Noto Sans JP" panose="020B0200000000000000" pitchFamily="50" charset="-128"/>
                <a:cs typeface="Meiryo" pitchFamily="34" charset="-120"/>
              </a:rPr>
              <a:t>価格競争力・コスト優位性</a:t>
            </a:r>
          </a:p>
          <a:p>
            <a:pPr marL="342900" indent="-342900">
              <a:lnSpc>
                <a:spcPct val="115000"/>
              </a:lnSpc>
              <a:buSzPct val="100000"/>
              <a:buChar char="•"/>
            </a:pPr>
            <a:r>
              <a:rPr lang="ja-JP" altLang="ja-JP" sz="1200" dirty="0">
                <a:latin typeface="Noto Sans JP" panose="020B0200000000000000" pitchFamily="50" charset="-128"/>
                <a:ea typeface="Noto Sans JP" panose="020B0200000000000000" pitchFamily="50" charset="-128"/>
              </a:rPr>
              <a:t>初期費用：資材製造に必要な金型は通常数百万円規模になるケースが多いが、自社では安価に対応可能である。 </a:t>
            </a:r>
            <a:endParaRPr lang="en-US" altLang="ja-JP" sz="1200" dirty="0">
              <a:latin typeface="Noto Sans JP" panose="020B0200000000000000" pitchFamily="50" charset="-128"/>
              <a:ea typeface="Noto Sans JP" panose="020B0200000000000000" pitchFamily="50" charset="-128"/>
            </a:endParaRPr>
          </a:p>
          <a:p>
            <a:pPr marL="342900" indent="-342900">
              <a:lnSpc>
                <a:spcPct val="115000"/>
              </a:lnSpc>
              <a:buSzPct val="100000"/>
              <a:buChar char="•"/>
            </a:pPr>
            <a:r>
              <a:rPr lang="ja-JP" altLang="ja-JP" sz="1200" dirty="0">
                <a:latin typeface="Noto Sans JP" panose="020B0200000000000000" pitchFamily="50" charset="-128"/>
                <a:ea typeface="Noto Sans JP" panose="020B0200000000000000" pitchFamily="50" charset="-128"/>
              </a:rPr>
              <a:t>実績：環境省「我が国循環産業の海外展開事業化促進業務」への採択など、行政・自治体からの評価・採用実績もある。</a:t>
            </a:r>
            <a:endParaRPr lang="ja-JP" altLang="en-US" sz="1150" dirty="0">
              <a:solidFill>
                <a:srgbClr val="404040"/>
              </a:solidFill>
              <a:latin typeface="Noto Sans JP" panose="020B0200000000000000" pitchFamily="50" charset="-128"/>
              <a:ea typeface="Noto Sans JP" panose="020B0200000000000000" pitchFamily="50" charset="-128"/>
              <a:cs typeface="Meiryo" pitchFamily="34" charset="-120"/>
            </a:endParaRPr>
          </a:p>
        </p:txBody>
      </p:sp>
      <p:sp>
        <p:nvSpPr>
          <p:cNvPr id="11" name="スライド番号プレースホルダー 10">
            <a:extLst>
              <a:ext uri="{FF2B5EF4-FFF2-40B4-BE49-F238E27FC236}">
                <a16:creationId xmlns:a16="http://schemas.microsoft.com/office/drawing/2014/main" id="{EDF12D73-6AD4-2AAC-E842-8DDF8090FA1F}"/>
              </a:ext>
            </a:extLst>
          </p:cNvPr>
          <p:cNvSpPr>
            <a:spLocks noGrp="1"/>
          </p:cNvSpPr>
          <p:nvPr>
            <p:ph type="sldNum" sz="quarter" idx="4"/>
          </p:nvPr>
        </p:nvSpPr>
        <p:spPr/>
        <p:txBody>
          <a:bodyPr/>
          <a:lstStyle/>
          <a:p>
            <a:fld id="{F5764817-7C9A-4F79-93C0-A71CCB4FBE36}" type="slidenum">
              <a:rPr kumimoji="1" lang="ja-JP" altLang="en-US" smtClean="0"/>
              <a:t>15</a:t>
            </a:fld>
            <a:endParaRPr kumimoji="1" lang="ja-JP" altLang="en-US"/>
          </a:p>
        </p:txBody>
      </p:sp>
    </p:spTree>
    <p:extLst>
      <p:ext uri="{BB962C8B-B14F-4D97-AF65-F5344CB8AC3E}">
        <p14:creationId xmlns:p14="http://schemas.microsoft.com/office/powerpoint/2010/main" val="31105570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9451F2-A601-04CE-315F-CFA219A51A0C}"/>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C1E14751-6A2E-90EF-483D-5CD8E08B6512}"/>
              </a:ext>
            </a:extLst>
          </p:cNvPr>
          <p:cNvSpPr>
            <a:spLocks noGrp="1"/>
          </p:cNvSpPr>
          <p:nvPr>
            <p:ph type="body" sz="quarter" idx="10"/>
          </p:nvPr>
        </p:nvSpPr>
        <p:spPr/>
        <p:txBody>
          <a:bodyPr>
            <a:normAutofit lnSpcReduction="10000"/>
          </a:bodyPr>
          <a:lstStyle/>
          <a:p>
            <a:r>
              <a:rPr kumimoji="1" lang="en-US" altLang="ja-JP" dirty="0"/>
              <a:t>3-1 </a:t>
            </a:r>
            <a:r>
              <a:rPr kumimoji="1" lang="ja-JP" altLang="en-US" dirty="0"/>
              <a:t>ロジックモデル（作成例）</a:t>
            </a:r>
          </a:p>
        </p:txBody>
      </p:sp>
      <p:grpSp>
        <p:nvGrpSpPr>
          <p:cNvPr id="40" name="グループ化 39">
            <a:extLst>
              <a:ext uri="{FF2B5EF4-FFF2-40B4-BE49-F238E27FC236}">
                <a16:creationId xmlns:a16="http://schemas.microsoft.com/office/drawing/2014/main" id="{46448339-66C8-38B7-259B-6C406A9E48C3}"/>
              </a:ext>
            </a:extLst>
          </p:cNvPr>
          <p:cNvGrpSpPr/>
          <p:nvPr/>
        </p:nvGrpSpPr>
        <p:grpSpPr>
          <a:xfrm>
            <a:off x="407477" y="1170117"/>
            <a:ext cx="11243567" cy="4915254"/>
            <a:chOff x="540824" y="2180661"/>
            <a:chExt cx="8866562" cy="4915254"/>
          </a:xfrm>
        </p:grpSpPr>
        <p:sp>
          <p:nvSpPr>
            <p:cNvPr id="5" name="テキスト ボックス 4">
              <a:extLst>
                <a:ext uri="{FF2B5EF4-FFF2-40B4-BE49-F238E27FC236}">
                  <a16:creationId xmlns:a16="http://schemas.microsoft.com/office/drawing/2014/main" id="{9E5B66AB-8650-9DC2-92E6-0689FBA06906}"/>
                </a:ext>
              </a:extLst>
            </p:cNvPr>
            <p:cNvSpPr txBox="1"/>
            <p:nvPr/>
          </p:nvSpPr>
          <p:spPr>
            <a:xfrm>
              <a:off x="540824" y="6852194"/>
              <a:ext cx="5085046" cy="243721"/>
            </a:xfrm>
            <a:prstGeom prst="rect">
              <a:avLst/>
            </a:prstGeom>
            <a:noFill/>
            <a:ln w="6350">
              <a:noFill/>
              <a:miter lim="800000"/>
              <a:headEnd/>
              <a:tailEnd/>
            </a:ln>
          </p:spPr>
          <p:txBody>
            <a:bodyPr lIns="72000" tIns="72000" rIns="72000" bIns="72000" rtlCol="0" anchor="ctr"/>
            <a:lstStyle>
              <a:defPPr>
                <a:defRPr lang="en-US"/>
              </a:defPPr>
              <a:lvl1pPr marL="0" indent="0" defTabSz="762000" eaLnBrk="0" hangingPunct="0">
                <a:lnSpc>
                  <a:spcPct val="106000"/>
                </a:lnSpc>
                <a:spcBef>
                  <a:spcPts val="0"/>
                </a:spcBef>
                <a:buFont typeface="Arial" panose="020B0604020202020204" pitchFamily="34" charset="0"/>
                <a:buNone/>
                <a:defRPr kumimoji="1" sz="1000" b="1" u="sng">
                  <a:solidFill>
                    <a:schemeClr val="tx2">
                      <a:lumMod val="60000"/>
                      <a:lumOff val="40000"/>
                    </a:schemeClr>
                  </a:solidFill>
                  <a:latin typeface="+mn-ea"/>
                </a:defRPr>
              </a:lvl1pPr>
            </a:lstStyle>
            <a:p>
              <a:r>
                <a:rPr lang="en-US" altLang="ja-JP" b="0" u="none" dirty="0">
                  <a:solidFill>
                    <a:schemeClr val="tx1">
                      <a:lumMod val="85000"/>
                      <a:lumOff val="15000"/>
                    </a:schemeClr>
                  </a:solidFill>
                  <a:latin typeface="Noto Sans JP" panose="020B0200000000000000" pitchFamily="50" charset="-128"/>
                  <a:ea typeface="Noto Sans JP" panose="020B0200000000000000" pitchFamily="50" charset="-128"/>
                </a:rPr>
                <a:t>※</a:t>
              </a:r>
              <a:r>
                <a:rPr lang="ja-JP" altLang="en-US" b="0" u="none" dirty="0">
                  <a:solidFill>
                    <a:schemeClr val="tx1">
                      <a:lumMod val="85000"/>
                      <a:lumOff val="15000"/>
                    </a:schemeClr>
                  </a:solidFill>
                  <a:latin typeface="Noto Sans JP" panose="020B0200000000000000" pitchFamily="50" charset="-128"/>
                  <a:ea typeface="Noto Sans JP" panose="020B0200000000000000" pitchFamily="50" charset="-128"/>
                </a:rPr>
                <a:t>こちらはあくまで記載例であり、記載事項の内容を満たしていれば様式は問いません。</a:t>
              </a:r>
            </a:p>
          </p:txBody>
        </p:sp>
        <p:sp>
          <p:nvSpPr>
            <p:cNvPr id="17" name="Rectangle 16">
              <a:extLst>
                <a:ext uri="{FF2B5EF4-FFF2-40B4-BE49-F238E27FC236}">
                  <a16:creationId xmlns:a16="http://schemas.microsoft.com/office/drawing/2014/main" id="{1183D3BB-2D3A-3D7B-5B48-5CCB0C7D1322}"/>
                </a:ext>
              </a:extLst>
            </p:cNvPr>
            <p:cNvSpPr>
              <a:spLocks noChangeArrowheads="1"/>
            </p:cNvSpPr>
            <p:nvPr/>
          </p:nvSpPr>
          <p:spPr bwMode="gray">
            <a:xfrm>
              <a:off x="582537" y="2491715"/>
              <a:ext cx="1220737" cy="4194012"/>
            </a:xfrm>
            <a:prstGeom prst="rect">
              <a:avLst/>
            </a:prstGeom>
            <a:solidFill>
              <a:srgbClr val="FFFFFF"/>
            </a:solidFill>
            <a:ln w="12700">
              <a:solidFill>
                <a:srgbClr val="75787B"/>
              </a:solidFill>
              <a:miter lim="800000"/>
              <a:headEnd type="none" w="sm" len="sm"/>
              <a:tailEnd type="none" w="sm" len="sm"/>
            </a:ln>
          </p:spPr>
          <p:txBody>
            <a:bodyPr lIns="72000" tIns="72000" rIns="72000" bIns="72000" anchor="ctr"/>
            <a:lstStyle/>
            <a:p>
              <a:pPr marL="171450" indent="-171450" eaLnBrk="0" hangingPunct="0">
                <a:buFont typeface="Arial" panose="020B0604020202020204" pitchFamily="34" charset="0"/>
                <a:buChar char="•"/>
              </a:pPr>
              <a:r>
                <a:rPr lang="ja-JP" altLang="ja-JP" sz="1100" dirty="0">
                  <a:latin typeface="Noto Sans JP" panose="020B0200000000000000" pitchFamily="50" charset="-128"/>
                  <a:ea typeface="Noto Sans JP" panose="020B0200000000000000" pitchFamily="50" charset="-128"/>
                </a:rPr>
                <a:t>前提となる事情・問題：地球温暖化により世界の平均気温は上昇傾向にあり、気候変動の影響で競技環境が悪化していることで、クラブ運営や地域住民のスポーツ参加にも支障が生じている。</a:t>
              </a:r>
              <a:endParaRPr lang="en-US" altLang="ja-JP" sz="1100" dirty="0">
                <a:latin typeface="Noto Sans JP" panose="020B0200000000000000" pitchFamily="50" charset="-128"/>
                <a:ea typeface="Noto Sans JP" panose="020B0200000000000000" pitchFamily="50" charset="-128"/>
              </a:endParaRPr>
            </a:p>
            <a:p>
              <a:pPr marL="171450" indent="-171450" eaLnBrk="0" hangingPunct="0">
                <a:buFont typeface="Arial" panose="020B0604020202020204" pitchFamily="34" charset="0"/>
                <a:buChar char="•"/>
              </a:pPr>
              <a:r>
                <a:rPr lang="ja-JP" altLang="ja-JP" sz="1100" dirty="0">
                  <a:latin typeface="Noto Sans JP" panose="020B0200000000000000" pitchFamily="50" charset="-128"/>
                  <a:ea typeface="Noto Sans JP" panose="020B0200000000000000" pitchFamily="50" charset="-128"/>
                </a:rPr>
                <a:t> 解決すべき連携パートナーの課題：〇〇クラブから発生する廃棄物の処理過程で、年間約9.8tのCO2が排出されている。従来技術ではリサイクルが難しく、焼却処理に依存せざるを得ない状況が続いている。</a:t>
              </a:r>
              <a:endParaRPr lang="en-US" altLang="ja-JP" sz="1100" dirty="0">
                <a:latin typeface="Noto Sans JP" panose="020B0200000000000000" pitchFamily="50" charset="-128"/>
                <a:ea typeface="Noto Sans JP" panose="020B0200000000000000" pitchFamily="50" charset="-128"/>
              </a:endParaRPr>
            </a:p>
          </p:txBody>
        </p:sp>
        <p:sp>
          <p:nvSpPr>
            <p:cNvPr id="19" name="AutoShape 12">
              <a:extLst>
                <a:ext uri="{FF2B5EF4-FFF2-40B4-BE49-F238E27FC236}">
                  <a16:creationId xmlns:a16="http://schemas.microsoft.com/office/drawing/2014/main" id="{5EF4EC5F-D1FE-1B76-A6D3-91EF811B1161}"/>
                </a:ext>
              </a:extLst>
            </p:cNvPr>
            <p:cNvSpPr>
              <a:spLocks noChangeArrowheads="1"/>
            </p:cNvSpPr>
            <p:nvPr/>
          </p:nvSpPr>
          <p:spPr bwMode="gray">
            <a:xfrm>
              <a:off x="1869304" y="4267649"/>
              <a:ext cx="167636" cy="642145"/>
            </a:xfrm>
            <a:prstGeom prst="homePlate">
              <a:avLst>
                <a:gd name="adj" fmla="val 100000"/>
              </a:avLst>
            </a:prstGeom>
            <a:solidFill>
              <a:srgbClr val="BBBCBC"/>
            </a:solidFill>
            <a:ln w="6350" algn="ctr">
              <a:solidFill>
                <a:srgbClr val="BBBCBC"/>
              </a:solidFill>
              <a:miter lim="800000"/>
              <a:headEnd/>
              <a:tailEnd/>
            </a:ln>
          </p:spPr>
          <p:txBody>
            <a:bodyPr wrap="square" lIns="36000" tIns="36000" rIns="36000" bIns="36000" anchor="ctr"/>
            <a:lstStyle/>
            <a:p>
              <a:pPr algn="ctr"/>
              <a:endParaRPr lang="en-US" sz="1400">
                <a:latin typeface="Noto Sans JP" panose="020B0200000000000000" pitchFamily="50" charset="-128"/>
                <a:ea typeface="Noto Sans JP" panose="020B0200000000000000" pitchFamily="50" charset="-128"/>
                <a:sym typeface="+mn-lt"/>
              </a:endParaRPr>
            </a:p>
          </p:txBody>
        </p:sp>
        <p:sp>
          <p:nvSpPr>
            <p:cNvPr id="21" name="AutoShape 12">
              <a:extLst>
                <a:ext uri="{FF2B5EF4-FFF2-40B4-BE49-F238E27FC236}">
                  <a16:creationId xmlns:a16="http://schemas.microsoft.com/office/drawing/2014/main" id="{B9BD5DC4-E943-BD4B-E970-60D9186695FA}"/>
                </a:ext>
              </a:extLst>
            </p:cNvPr>
            <p:cNvSpPr>
              <a:spLocks noChangeArrowheads="1"/>
            </p:cNvSpPr>
            <p:nvPr/>
          </p:nvSpPr>
          <p:spPr bwMode="gray">
            <a:xfrm>
              <a:off x="3389735" y="4267649"/>
              <a:ext cx="167636" cy="642145"/>
            </a:xfrm>
            <a:prstGeom prst="homePlate">
              <a:avLst>
                <a:gd name="adj" fmla="val 100000"/>
              </a:avLst>
            </a:prstGeom>
            <a:solidFill>
              <a:srgbClr val="BBBCBC"/>
            </a:solidFill>
            <a:ln w="6350" algn="ctr">
              <a:solidFill>
                <a:srgbClr val="BBBCBC"/>
              </a:solidFill>
              <a:miter lim="800000"/>
              <a:headEnd/>
              <a:tailEnd/>
            </a:ln>
          </p:spPr>
          <p:txBody>
            <a:bodyPr wrap="square" lIns="36000" tIns="36000" rIns="36000" bIns="36000" anchor="ctr"/>
            <a:lstStyle/>
            <a:p>
              <a:pPr algn="ctr"/>
              <a:endParaRPr lang="en-US" sz="1400">
                <a:latin typeface="Noto Sans JP" panose="020B0200000000000000" pitchFamily="50" charset="-128"/>
                <a:ea typeface="Noto Sans JP" panose="020B0200000000000000" pitchFamily="50" charset="-128"/>
                <a:sym typeface="+mn-lt"/>
              </a:endParaRPr>
            </a:p>
          </p:txBody>
        </p:sp>
        <p:sp>
          <p:nvSpPr>
            <p:cNvPr id="23" name="AutoShape 12">
              <a:extLst>
                <a:ext uri="{FF2B5EF4-FFF2-40B4-BE49-F238E27FC236}">
                  <a16:creationId xmlns:a16="http://schemas.microsoft.com/office/drawing/2014/main" id="{060C0AF4-2383-B106-ED16-A767E1D180D1}"/>
                </a:ext>
              </a:extLst>
            </p:cNvPr>
            <p:cNvSpPr>
              <a:spLocks noChangeArrowheads="1"/>
            </p:cNvSpPr>
            <p:nvPr/>
          </p:nvSpPr>
          <p:spPr bwMode="gray">
            <a:xfrm>
              <a:off x="4910167" y="4267649"/>
              <a:ext cx="167636" cy="642145"/>
            </a:xfrm>
            <a:prstGeom prst="homePlate">
              <a:avLst>
                <a:gd name="adj" fmla="val 100000"/>
              </a:avLst>
            </a:prstGeom>
            <a:solidFill>
              <a:srgbClr val="BBBCBC"/>
            </a:solidFill>
            <a:ln w="6350" algn="ctr">
              <a:solidFill>
                <a:srgbClr val="BBBCBC"/>
              </a:solidFill>
              <a:miter lim="800000"/>
              <a:headEnd/>
              <a:tailEnd/>
            </a:ln>
          </p:spPr>
          <p:txBody>
            <a:bodyPr wrap="square" lIns="36000" tIns="36000" rIns="36000" bIns="36000" anchor="ctr"/>
            <a:lstStyle/>
            <a:p>
              <a:pPr algn="ctr"/>
              <a:endParaRPr lang="en-US" sz="1400">
                <a:latin typeface="Noto Sans JP" panose="020B0200000000000000" pitchFamily="50" charset="-128"/>
                <a:ea typeface="Noto Sans JP" panose="020B0200000000000000" pitchFamily="50" charset="-128"/>
                <a:sym typeface="+mn-lt"/>
              </a:endParaRPr>
            </a:p>
          </p:txBody>
        </p:sp>
        <p:sp>
          <p:nvSpPr>
            <p:cNvPr id="25" name="AutoShape 12">
              <a:extLst>
                <a:ext uri="{FF2B5EF4-FFF2-40B4-BE49-F238E27FC236}">
                  <a16:creationId xmlns:a16="http://schemas.microsoft.com/office/drawing/2014/main" id="{0AE0B588-1CBC-BCD4-9777-09B9FA2FA60A}"/>
                </a:ext>
              </a:extLst>
            </p:cNvPr>
            <p:cNvSpPr>
              <a:spLocks noChangeArrowheads="1"/>
            </p:cNvSpPr>
            <p:nvPr/>
          </p:nvSpPr>
          <p:spPr bwMode="gray">
            <a:xfrm>
              <a:off x="6430599" y="4267649"/>
              <a:ext cx="167636" cy="642145"/>
            </a:xfrm>
            <a:prstGeom prst="homePlate">
              <a:avLst>
                <a:gd name="adj" fmla="val 100000"/>
              </a:avLst>
            </a:prstGeom>
            <a:solidFill>
              <a:srgbClr val="BBBCBC"/>
            </a:solidFill>
            <a:ln w="6350" algn="ctr">
              <a:solidFill>
                <a:srgbClr val="BBBCBC"/>
              </a:solidFill>
              <a:miter lim="800000"/>
              <a:headEnd/>
              <a:tailEnd/>
            </a:ln>
          </p:spPr>
          <p:txBody>
            <a:bodyPr wrap="square" lIns="36000" tIns="36000" rIns="36000" bIns="36000" anchor="ctr"/>
            <a:lstStyle/>
            <a:p>
              <a:pPr algn="ctr"/>
              <a:endParaRPr lang="en-US" sz="1400">
                <a:latin typeface="Noto Sans JP" panose="020B0200000000000000" pitchFamily="50" charset="-128"/>
                <a:ea typeface="Noto Sans JP" panose="020B0200000000000000" pitchFamily="50" charset="-128"/>
                <a:sym typeface="+mn-lt"/>
              </a:endParaRPr>
            </a:p>
          </p:txBody>
        </p:sp>
        <p:sp>
          <p:nvSpPr>
            <p:cNvPr id="27" name="AutoShape 12">
              <a:extLst>
                <a:ext uri="{FF2B5EF4-FFF2-40B4-BE49-F238E27FC236}">
                  <a16:creationId xmlns:a16="http://schemas.microsoft.com/office/drawing/2014/main" id="{E992AF7B-2B8C-4435-2263-631BBB617DDC}"/>
                </a:ext>
              </a:extLst>
            </p:cNvPr>
            <p:cNvSpPr>
              <a:spLocks noChangeArrowheads="1"/>
            </p:cNvSpPr>
            <p:nvPr/>
          </p:nvSpPr>
          <p:spPr bwMode="gray">
            <a:xfrm>
              <a:off x="7951031" y="4267649"/>
              <a:ext cx="167636" cy="642145"/>
            </a:xfrm>
            <a:prstGeom prst="homePlate">
              <a:avLst>
                <a:gd name="adj" fmla="val 100000"/>
              </a:avLst>
            </a:prstGeom>
            <a:solidFill>
              <a:srgbClr val="BBBCBC"/>
            </a:solidFill>
            <a:ln w="6350" algn="ctr">
              <a:solidFill>
                <a:srgbClr val="BBBCBC"/>
              </a:solidFill>
              <a:miter lim="800000"/>
              <a:headEnd/>
              <a:tailEnd/>
            </a:ln>
          </p:spPr>
          <p:txBody>
            <a:bodyPr wrap="square" lIns="36000" tIns="36000" rIns="36000" bIns="36000" anchor="ctr"/>
            <a:lstStyle/>
            <a:p>
              <a:pPr algn="ctr"/>
              <a:endParaRPr lang="en-US" sz="1400">
                <a:latin typeface="Noto Sans JP" panose="020B0200000000000000" pitchFamily="50" charset="-128"/>
                <a:ea typeface="Noto Sans JP" panose="020B0200000000000000" pitchFamily="50" charset="-128"/>
                <a:sym typeface="+mn-lt"/>
              </a:endParaRPr>
            </a:p>
          </p:txBody>
        </p:sp>
        <p:sp>
          <p:nvSpPr>
            <p:cNvPr id="29" name="正方形/長方形 28">
              <a:extLst>
                <a:ext uri="{FF2B5EF4-FFF2-40B4-BE49-F238E27FC236}">
                  <a16:creationId xmlns:a16="http://schemas.microsoft.com/office/drawing/2014/main" id="{199A4108-C364-6992-273E-296AB6F2DF53}"/>
                </a:ext>
              </a:extLst>
            </p:cNvPr>
            <p:cNvSpPr/>
            <p:nvPr/>
          </p:nvSpPr>
          <p:spPr bwMode="gray">
            <a:xfrm>
              <a:off x="590549" y="2180661"/>
              <a:ext cx="1220737" cy="314155"/>
            </a:xfrm>
            <a:prstGeom prst="rect">
              <a:avLst/>
            </a:prstGeom>
            <a:solidFill>
              <a:srgbClr val="26262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Tx/>
                <a:buNone/>
                <a:tabLst/>
                <a:defRPr/>
              </a:pPr>
              <a:r>
                <a:rPr kumimoji="1" lang="ja-JP" altLang="en-US" sz="1200" b="1" kern="0" dirty="0">
                  <a:solidFill>
                    <a:schemeClr val="bg1"/>
                  </a:solidFill>
                  <a:latin typeface="Noto Sans JP" panose="020B0200000000000000" pitchFamily="50" charset="-128"/>
                  <a:ea typeface="Noto Sans JP" panose="020B0200000000000000" pitchFamily="50" charset="-128"/>
                </a:rPr>
                <a:t>現状分析・課題</a:t>
              </a:r>
              <a:endParaRPr kumimoji="1" lang="ja-JP" altLang="en-US" sz="1200" b="1" i="0" u="none" strike="noStrike" kern="0" cap="none" spc="0" normalizeH="0" baseline="0" noProof="0" dirty="0">
                <a:ln>
                  <a:noFill/>
                </a:ln>
                <a:solidFill>
                  <a:schemeClr val="bg1"/>
                </a:solidFill>
                <a:effectLst/>
                <a:uLnTx/>
                <a:uFillTx/>
                <a:latin typeface="Noto Sans JP" panose="020B0200000000000000" pitchFamily="50" charset="-128"/>
                <a:ea typeface="Noto Sans JP" panose="020B0200000000000000" pitchFamily="50" charset="-128"/>
              </a:endParaRPr>
            </a:p>
          </p:txBody>
        </p:sp>
        <p:sp>
          <p:nvSpPr>
            <p:cNvPr id="31" name="正方形/長方形 30">
              <a:extLst>
                <a:ext uri="{FF2B5EF4-FFF2-40B4-BE49-F238E27FC236}">
                  <a16:creationId xmlns:a16="http://schemas.microsoft.com/office/drawing/2014/main" id="{758A5D20-07F6-6268-49AF-FE957966761B}"/>
                </a:ext>
              </a:extLst>
            </p:cNvPr>
            <p:cNvSpPr/>
            <p:nvPr/>
          </p:nvSpPr>
          <p:spPr bwMode="gray">
            <a:xfrm>
              <a:off x="2109769" y="2180661"/>
              <a:ext cx="1220737" cy="314155"/>
            </a:xfrm>
            <a:prstGeom prst="rect">
              <a:avLst/>
            </a:prstGeom>
            <a:solidFill>
              <a:srgbClr val="26262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Tx/>
                <a:buNone/>
                <a:tabLst/>
                <a:defRPr/>
              </a:pPr>
              <a:r>
                <a:rPr kumimoji="1" lang="ja-JP" altLang="en-US" sz="1200" b="1" kern="0" dirty="0">
                  <a:solidFill>
                    <a:schemeClr val="bg1"/>
                  </a:solidFill>
                  <a:latin typeface="Noto Sans JP" panose="020B0200000000000000" pitchFamily="50" charset="-128"/>
                  <a:ea typeface="Noto Sans JP" panose="020B0200000000000000" pitchFamily="50" charset="-128"/>
                </a:rPr>
                <a:t>インプット</a:t>
              </a:r>
              <a:endParaRPr kumimoji="1" lang="ja-JP" altLang="en-US" sz="1200" b="1" i="0" u="none" strike="noStrike" kern="0" cap="none" spc="0" normalizeH="0" baseline="0" noProof="0" dirty="0">
                <a:ln>
                  <a:noFill/>
                </a:ln>
                <a:solidFill>
                  <a:schemeClr val="bg1"/>
                </a:solidFill>
                <a:effectLst/>
                <a:uLnTx/>
                <a:uFillTx/>
                <a:latin typeface="Noto Sans JP" panose="020B0200000000000000" pitchFamily="50" charset="-128"/>
                <a:ea typeface="Noto Sans JP" panose="020B0200000000000000" pitchFamily="50" charset="-128"/>
              </a:endParaRPr>
            </a:p>
          </p:txBody>
        </p:sp>
        <p:sp>
          <p:nvSpPr>
            <p:cNvPr id="33" name="正方形/長方形 32">
              <a:extLst>
                <a:ext uri="{FF2B5EF4-FFF2-40B4-BE49-F238E27FC236}">
                  <a16:creationId xmlns:a16="http://schemas.microsoft.com/office/drawing/2014/main" id="{7E64CE18-63A3-116C-68EF-95B5EE70D0AB}"/>
                </a:ext>
              </a:extLst>
            </p:cNvPr>
            <p:cNvSpPr/>
            <p:nvPr/>
          </p:nvSpPr>
          <p:spPr bwMode="gray">
            <a:xfrm>
              <a:off x="3628989" y="2180661"/>
              <a:ext cx="1220737" cy="314155"/>
            </a:xfrm>
            <a:prstGeom prst="rect">
              <a:avLst/>
            </a:prstGeom>
            <a:solidFill>
              <a:srgbClr val="26262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Tx/>
                <a:buNone/>
                <a:tabLst/>
                <a:defRPr/>
              </a:pPr>
              <a:r>
                <a:rPr kumimoji="1" lang="ja-JP" altLang="en-US" sz="1200" b="1" kern="0" dirty="0">
                  <a:solidFill>
                    <a:schemeClr val="bg1"/>
                  </a:solidFill>
                  <a:latin typeface="Noto Sans JP" panose="020B0200000000000000" pitchFamily="50" charset="-128"/>
                  <a:ea typeface="Noto Sans JP" panose="020B0200000000000000" pitchFamily="50" charset="-128"/>
                </a:rPr>
                <a:t>アクティビティ</a:t>
              </a:r>
              <a:endParaRPr kumimoji="1" lang="ja-JP" altLang="en-US" sz="1200" b="1" i="0" u="none" strike="noStrike" kern="0" cap="none" spc="0" normalizeH="0" baseline="0" noProof="0" dirty="0">
                <a:ln>
                  <a:noFill/>
                </a:ln>
                <a:solidFill>
                  <a:schemeClr val="bg1"/>
                </a:solidFill>
                <a:effectLst/>
                <a:uLnTx/>
                <a:uFillTx/>
                <a:latin typeface="Noto Sans JP" panose="020B0200000000000000" pitchFamily="50" charset="-128"/>
                <a:ea typeface="Noto Sans JP" panose="020B0200000000000000" pitchFamily="50" charset="-128"/>
              </a:endParaRPr>
            </a:p>
          </p:txBody>
        </p:sp>
        <p:sp>
          <p:nvSpPr>
            <p:cNvPr id="35" name="正方形/長方形 34">
              <a:extLst>
                <a:ext uri="{FF2B5EF4-FFF2-40B4-BE49-F238E27FC236}">
                  <a16:creationId xmlns:a16="http://schemas.microsoft.com/office/drawing/2014/main" id="{5B26486D-83A8-9787-304A-86F76A20A6E8}"/>
                </a:ext>
              </a:extLst>
            </p:cNvPr>
            <p:cNvSpPr/>
            <p:nvPr/>
          </p:nvSpPr>
          <p:spPr bwMode="gray">
            <a:xfrm>
              <a:off x="5148209" y="2180661"/>
              <a:ext cx="1220737" cy="314155"/>
            </a:xfrm>
            <a:prstGeom prst="rect">
              <a:avLst/>
            </a:prstGeom>
            <a:solidFill>
              <a:srgbClr val="26262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Tx/>
                <a:buNone/>
                <a:tabLst/>
                <a:defRPr/>
              </a:pPr>
              <a:r>
                <a:rPr kumimoji="1" lang="ja-JP" altLang="en-US" sz="1200" b="1" kern="0" dirty="0">
                  <a:solidFill>
                    <a:schemeClr val="bg1"/>
                  </a:solidFill>
                  <a:latin typeface="Noto Sans JP" panose="020B0200000000000000" pitchFamily="50" charset="-128"/>
                  <a:ea typeface="Noto Sans JP" panose="020B0200000000000000" pitchFamily="50" charset="-128"/>
                </a:rPr>
                <a:t>アウトプット</a:t>
              </a:r>
              <a:endParaRPr kumimoji="1" lang="ja-JP" altLang="en-US" sz="1200" b="1" i="0" u="none" strike="noStrike" kern="0" cap="none" spc="0" normalizeH="0" baseline="0" noProof="0" dirty="0">
                <a:ln>
                  <a:noFill/>
                </a:ln>
                <a:solidFill>
                  <a:schemeClr val="bg1"/>
                </a:solidFill>
                <a:effectLst/>
                <a:uLnTx/>
                <a:uFillTx/>
                <a:latin typeface="Noto Sans JP" panose="020B0200000000000000" pitchFamily="50" charset="-128"/>
                <a:ea typeface="Noto Sans JP" panose="020B0200000000000000" pitchFamily="50" charset="-128"/>
              </a:endParaRPr>
            </a:p>
          </p:txBody>
        </p:sp>
        <p:sp>
          <p:nvSpPr>
            <p:cNvPr id="37" name="正方形/長方形 36">
              <a:extLst>
                <a:ext uri="{FF2B5EF4-FFF2-40B4-BE49-F238E27FC236}">
                  <a16:creationId xmlns:a16="http://schemas.microsoft.com/office/drawing/2014/main" id="{309B7D55-A7A3-5B3D-2EDA-1A197F0B0B54}"/>
                </a:ext>
              </a:extLst>
            </p:cNvPr>
            <p:cNvSpPr/>
            <p:nvPr/>
          </p:nvSpPr>
          <p:spPr bwMode="gray">
            <a:xfrm>
              <a:off x="6667428" y="2180661"/>
              <a:ext cx="1220737" cy="314155"/>
            </a:xfrm>
            <a:prstGeom prst="rect">
              <a:avLst/>
            </a:prstGeom>
            <a:solidFill>
              <a:srgbClr val="26262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Tx/>
                <a:buNone/>
                <a:tabLst/>
                <a:defRPr/>
              </a:pPr>
              <a:r>
                <a:rPr kumimoji="1" lang="ja-JP" altLang="en-US" sz="1200" b="1" kern="0" dirty="0">
                  <a:solidFill>
                    <a:schemeClr val="bg1"/>
                  </a:solidFill>
                  <a:latin typeface="Noto Sans JP" panose="020B0200000000000000" pitchFamily="50" charset="-128"/>
                  <a:ea typeface="Noto Sans JP" panose="020B0200000000000000" pitchFamily="50" charset="-128"/>
                </a:rPr>
                <a:t>アウトカム</a:t>
              </a:r>
              <a:endParaRPr kumimoji="1" lang="ja-JP" altLang="en-US" sz="1200" b="1" i="0" u="none" strike="noStrike" kern="0" cap="none" spc="0" normalizeH="0" baseline="0" noProof="0" dirty="0">
                <a:ln>
                  <a:noFill/>
                </a:ln>
                <a:solidFill>
                  <a:schemeClr val="bg1"/>
                </a:solidFill>
                <a:effectLst/>
                <a:uLnTx/>
                <a:uFillTx/>
                <a:latin typeface="Noto Sans JP" panose="020B0200000000000000" pitchFamily="50" charset="-128"/>
                <a:ea typeface="Noto Sans JP" panose="020B0200000000000000" pitchFamily="50" charset="-128"/>
              </a:endParaRPr>
            </a:p>
          </p:txBody>
        </p:sp>
        <p:sp>
          <p:nvSpPr>
            <p:cNvPr id="39" name="正方形/長方形 38">
              <a:extLst>
                <a:ext uri="{FF2B5EF4-FFF2-40B4-BE49-F238E27FC236}">
                  <a16:creationId xmlns:a16="http://schemas.microsoft.com/office/drawing/2014/main" id="{1B0D0FB7-9164-DA8D-EEDD-E543769D3C40}"/>
                </a:ext>
              </a:extLst>
            </p:cNvPr>
            <p:cNvSpPr/>
            <p:nvPr/>
          </p:nvSpPr>
          <p:spPr bwMode="gray">
            <a:xfrm>
              <a:off x="8186649" y="2180661"/>
              <a:ext cx="1220737" cy="314155"/>
            </a:xfrm>
            <a:prstGeom prst="rect">
              <a:avLst/>
            </a:prstGeom>
            <a:solidFill>
              <a:srgbClr val="26262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Tx/>
                <a:buNone/>
                <a:tabLst/>
                <a:defRPr/>
              </a:pPr>
              <a:r>
                <a:rPr kumimoji="1" lang="ja-JP" altLang="en-US" sz="1200" b="1" i="0" u="none" strike="noStrike" kern="0" cap="none" spc="0" normalizeH="0" baseline="0" noProof="0" dirty="0">
                  <a:ln>
                    <a:noFill/>
                  </a:ln>
                  <a:solidFill>
                    <a:schemeClr val="bg1"/>
                  </a:solidFill>
                  <a:effectLst/>
                  <a:uLnTx/>
                  <a:uFillTx/>
                  <a:latin typeface="Noto Sans JP" panose="020B0200000000000000" pitchFamily="50" charset="-128"/>
                  <a:ea typeface="Noto Sans JP" panose="020B0200000000000000" pitchFamily="50" charset="-128"/>
                </a:rPr>
                <a:t>インパクト</a:t>
              </a:r>
            </a:p>
          </p:txBody>
        </p:sp>
        <p:sp>
          <p:nvSpPr>
            <p:cNvPr id="3" name="Rectangle 16">
              <a:extLst>
                <a:ext uri="{FF2B5EF4-FFF2-40B4-BE49-F238E27FC236}">
                  <a16:creationId xmlns:a16="http://schemas.microsoft.com/office/drawing/2014/main" id="{F80A6600-BC89-1DCB-F7A1-B71B8F2877AE}"/>
                </a:ext>
              </a:extLst>
            </p:cNvPr>
            <p:cNvSpPr>
              <a:spLocks noChangeArrowheads="1"/>
            </p:cNvSpPr>
            <p:nvPr/>
          </p:nvSpPr>
          <p:spPr bwMode="gray">
            <a:xfrm>
              <a:off x="2102969" y="2491715"/>
              <a:ext cx="1220737" cy="4194012"/>
            </a:xfrm>
            <a:prstGeom prst="rect">
              <a:avLst/>
            </a:prstGeom>
            <a:solidFill>
              <a:srgbClr val="FFFFFF"/>
            </a:solidFill>
            <a:ln w="12700">
              <a:solidFill>
                <a:srgbClr val="75787B"/>
              </a:solidFill>
              <a:miter lim="800000"/>
              <a:headEnd type="none" w="sm" len="sm"/>
              <a:tailEnd type="none" w="sm" len="sm"/>
            </a:ln>
          </p:spPr>
          <p:txBody>
            <a:bodyPr lIns="72000" tIns="72000" rIns="72000" bIns="72000" anchor="ctr"/>
            <a:lstStyle/>
            <a:p>
              <a:pPr marL="171450" indent="-171450" eaLnBrk="0" hangingPunct="0">
                <a:buFont typeface="Arial" panose="020B0604020202020204" pitchFamily="34" charset="0"/>
                <a:buChar char="•"/>
              </a:pPr>
              <a:r>
                <a:rPr lang="ja-JP" altLang="ja-JP" sz="1100" dirty="0">
                  <a:latin typeface="Noto Sans JP" panose="020B0200000000000000" pitchFamily="50" charset="-128"/>
                  <a:ea typeface="Noto Sans JP" panose="020B0200000000000000" pitchFamily="50" charset="-128"/>
                </a:rPr>
                <a:t>自社：ごみの収集運搬に関わる契約書作成、収集運搬費、ごみの状態確認に係る工数、協力会社の設備稼働、試作・物性試験費用、技術スタッフの工数、デザイン会社への委託費用等を投下する。 </a:t>
              </a:r>
              <a:endParaRPr lang="en-US" altLang="ja-JP" sz="1100" dirty="0">
                <a:latin typeface="Noto Sans JP" panose="020B0200000000000000" pitchFamily="50" charset="-128"/>
                <a:ea typeface="Noto Sans JP" panose="020B0200000000000000" pitchFamily="50" charset="-128"/>
              </a:endParaRPr>
            </a:p>
            <a:p>
              <a:pPr marL="171450" indent="-171450" eaLnBrk="0" hangingPunct="0">
                <a:buFont typeface="Arial" panose="020B0604020202020204" pitchFamily="34" charset="0"/>
                <a:buChar char="•"/>
              </a:pPr>
              <a:r>
                <a:rPr lang="ja-JP" altLang="ja-JP" sz="1100" dirty="0">
                  <a:latin typeface="Noto Sans JP" panose="020B0200000000000000" pitchFamily="50" charset="-128"/>
                  <a:ea typeface="Noto Sans JP" panose="020B0200000000000000" pitchFamily="50" charset="-128"/>
                </a:rPr>
                <a:t>〇〇クラブ：試合・練習時に発生する廃棄物の提供、クラブスタッフによる回収協力、設置場所に関する使用ニーズの提示、デザイン案へのフィードバック等を担う。</a:t>
              </a:r>
              <a:endParaRPr lang="en-US" altLang="ja-JP" sz="1100" dirty="0">
                <a:latin typeface="Noto Sans JP" panose="020B0200000000000000" pitchFamily="50" charset="-128"/>
                <a:ea typeface="Noto Sans JP" panose="020B0200000000000000" pitchFamily="50" charset="-128"/>
              </a:endParaRPr>
            </a:p>
          </p:txBody>
        </p:sp>
        <p:sp>
          <p:nvSpPr>
            <p:cNvPr id="4" name="Rectangle 16">
              <a:extLst>
                <a:ext uri="{FF2B5EF4-FFF2-40B4-BE49-F238E27FC236}">
                  <a16:creationId xmlns:a16="http://schemas.microsoft.com/office/drawing/2014/main" id="{259D3566-8CDB-10BD-B7B9-2F8393AA8A62}"/>
                </a:ext>
              </a:extLst>
            </p:cNvPr>
            <p:cNvSpPr>
              <a:spLocks noChangeArrowheads="1"/>
            </p:cNvSpPr>
            <p:nvPr/>
          </p:nvSpPr>
          <p:spPr bwMode="gray">
            <a:xfrm>
              <a:off x="3623401" y="2491715"/>
              <a:ext cx="1220737" cy="4194012"/>
            </a:xfrm>
            <a:prstGeom prst="rect">
              <a:avLst/>
            </a:prstGeom>
            <a:solidFill>
              <a:srgbClr val="FFFFFF"/>
            </a:solidFill>
            <a:ln w="12700">
              <a:solidFill>
                <a:srgbClr val="75787B"/>
              </a:solidFill>
              <a:miter lim="800000"/>
              <a:headEnd type="none" w="sm" len="sm"/>
              <a:tailEnd type="none" w="sm" len="sm"/>
            </a:ln>
          </p:spPr>
          <p:txBody>
            <a:bodyPr lIns="72000" tIns="72000" rIns="72000" bIns="72000" anchor="ctr"/>
            <a:lstStyle/>
            <a:p>
              <a:pPr marL="171450" indent="-171450" eaLnBrk="0" hangingPunct="0">
                <a:buFont typeface="Arial" panose="020B0604020202020204" pitchFamily="34" charset="0"/>
                <a:buChar char="•"/>
              </a:pPr>
              <a:r>
                <a:rPr lang="ja-JP" altLang="ja-JP" sz="1100" dirty="0">
                  <a:latin typeface="Noto Sans JP" panose="020B0200000000000000" pitchFamily="50" charset="-128"/>
                  <a:ea typeface="Noto Sans JP" panose="020B0200000000000000" pitchFamily="50" charset="-128"/>
                </a:rPr>
                <a:t>①人工芝・試合ごみの回収を行う。 </a:t>
              </a:r>
              <a:endParaRPr lang="en-US" altLang="ja-JP" sz="1100" dirty="0">
                <a:latin typeface="Noto Sans JP" panose="020B0200000000000000" pitchFamily="50" charset="-128"/>
                <a:ea typeface="Noto Sans JP" panose="020B0200000000000000" pitchFamily="50" charset="-128"/>
              </a:endParaRPr>
            </a:p>
            <a:p>
              <a:pPr marL="171450" indent="-171450" eaLnBrk="0" hangingPunct="0">
                <a:buFont typeface="Arial" panose="020B0604020202020204" pitchFamily="34" charset="0"/>
                <a:buChar char="•"/>
              </a:pPr>
              <a:r>
                <a:rPr lang="ja-JP" altLang="ja-JP" sz="1100" dirty="0">
                  <a:latin typeface="Noto Sans JP" panose="020B0200000000000000" pitchFamily="50" charset="-128"/>
                  <a:ea typeface="Noto Sans JP" panose="020B0200000000000000" pitchFamily="50" charset="-128"/>
                </a:rPr>
                <a:t>②回収したごみを原料に資材の試作・強度評価を行う</a:t>
              </a:r>
              <a:r>
                <a:rPr lang="ja-JP" altLang="en-US" sz="1100" dirty="0">
                  <a:latin typeface="Noto Sans JP" panose="020B0200000000000000" pitchFamily="50" charset="-128"/>
                  <a:ea typeface="Noto Sans JP" panose="020B0200000000000000" pitchFamily="50" charset="-128"/>
                </a:rPr>
                <a:t>。</a:t>
              </a:r>
              <a:endParaRPr lang="en-US" altLang="ja-JP" sz="1100" dirty="0">
                <a:latin typeface="Noto Sans JP" panose="020B0200000000000000" pitchFamily="50" charset="-128"/>
                <a:ea typeface="Noto Sans JP" panose="020B0200000000000000" pitchFamily="50" charset="-128"/>
              </a:endParaRPr>
            </a:p>
            <a:p>
              <a:pPr marL="171450" indent="-171450" eaLnBrk="0" hangingPunct="0">
                <a:buFont typeface="Arial" panose="020B0604020202020204" pitchFamily="34" charset="0"/>
                <a:buChar char="•"/>
              </a:pPr>
              <a:r>
                <a:rPr lang="ja-JP" altLang="ja-JP" sz="1100" dirty="0">
                  <a:latin typeface="Noto Sans JP" panose="020B0200000000000000" pitchFamily="50" charset="-128"/>
                  <a:ea typeface="Noto Sans JP" panose="020B0200000000000000" pitchFamily="50" charset="-128"/>
                </a:rPr>
                <a:t> ③〇〇クラブとの協議を踏まえ、製品デザイン案を決定する。</a:t>
              </a:r>
              <a:endParaRPr lang="en-US" altLang="ja-JP" sz="1100" dirty="0">
                <a:latin typeface="Noto Sans JP" panose="020B0200000000000000" pitchFamily="50" charset="-128"/>
                <a:ea typeface="Noto Sans JP" panose="020B0200000000000000" pitchFamily="50" charset="-128"/>
              </a:endParaRPr>
            </a:p>
          </p:txBody>
        </p:sp>
        <p:sp>
          <p:nvSpPr>
            <p:cNvPr id="6" name="Rectangle 16">
              <a:extLst>
                <a:ext uri="{FF2B5EF4-FFF2-40B4-BE49-F238E27FC236}">
                  <a16:creationId xmlns:a16="http://schemas.microsoft.com/office/drawing/2014/main" id="{98EC8430-A909-1600-C46F-9E7402394DF5}"/>
                </a:ext>
              </a:extLst>
            </p:cNvPr>
            <p:cNvSpPr>
              <a:spLocks noChangeArrowheads="1"/>
            </p:cNvSpPr>
            <p:nvPr/>
          </p:nvSpPr>
          <p:spPr bwMode="gray">
            <a:xfrm>
              <a:off x="5143833" y="2491715"/>
              <a:ext cx="1220737" cy="4194012"/>
            </a:xfrm>
            <a:prstGeom prst="rect">
              <a:avLst/>
            </a:prstGeom>
            <a:solidFill>
              <a:srgbClr val="FFFFFF"/>
            </a:solidFill>
            <a:ln w="12700">
              <a:solidFill>
                <a:srgbClr val="75787B"/>
              </a:solidFill>
              <a:miter lim="800000"/>
              <a:headEnd type="none" w="sm" len="sm"/>
              <a:tailEnd type="none" w="sm" len="sm"/>
            </a:ln>
          </p:spPr>
          <p:txBody>
            <a:bodyPr lIns="72000" tIns="72000" rIns="72000" bIns="72000" anchor="ctr"/>
            <a:lstStyle/>
            <a:p>
              <a:pPr marL="171450" indent="-171450" eaLnBrk="0" hangingPunct="0">
                <a:buFont typeface="Arial" panose="020B0604020202020204" pitchFamily="34" charset="0"/>
                <a:buChar char="•"/>
              </a:pPr>
              <a:r>
                <a:rPr lang="ja-JP" altLang="ja-JP" sz="1100" dirty="0">
                  <a:latin typeface="Noto Sans JP" panose="020B0200000000000000" pitchFamily="50" charset="-128"/>
                  <a:ea typeface="Noto Sans JP" panose="020B0200000000000000" pitchFamily="50" charset="-128"/>
                </a:rPr>
                <a:t>オリジナルデザインの〇〇を製作する。 </a:t>
              </a:r>
              <a:endParaRPr lang="en-US" altLang="ja-JP" sz="1100" dirty="0">
                <a:latin typeface="Noto Sans JP" panose="020B0200000000000000" pitchFamily="50" charset="-128"/>
                <a:ea typeface="Noto Sans JP" panose="020B0200000000000000" pitchFamily="50" charset="-128"/>
              </a:endParaRPr>
            </a:p>
            <a:p>
              <a:pPr marL="171450" indent="-171450" eaLnBrk="0" hangingPunct="0">
                <a:buFont typeface="Arial" panose="020B0604020202020204" pitchFamily="34" charset="0"/>
                <a:buChar char="•"/>
              </a:pPr>
              <a:r>
                <a:rPr lang="ja-JP" altLang="ja-JP" sz="1100" dirty="0">
                  <a:latin typeface="Noto Sans JP" panose="020B0200000000000000" pitchFamily="50" charset="-128"/>
                  <a:ea typeface="Noto Sans JP" panose="020B0200000000000000" pitchFamily="50" charset="-128"/>
                </a:rPr>
                <a:t>〇〇（公共スペース等）に設置し、地域住民や来場者が利用できる形で資源循環を可視化する。</a:t>
              </a:r>
              <a:endParaRPr lang="en-US" altLang="ja-JP" sz="1100" dirty="0">
                <a:latin typeface="Noto Sans JP" panose="020B0200000000000000" pitchFamily="50" charset="-128"/>
                <a:ea typeface="Noto Sans JP" panose="020B0200000000000000" pitchFamily="50" charset="-128"/>
              </a:endParaRPr>
            </a:p>
          </p:txBody>
        </p:sp>
        <p:sp>
          <p:nvSpPr>
            <p:cNvPr id="8" name="Rectangle 16">
              <a:extLst>
                <a:ext uri="{FF2B5EF4-FFF2-40B4-BE49-F238E27FC236}">
                  <a16:creationId xmlns:a16="http://schemas.microsoft.com/office/drawing/2014/main" id="{25E6F21F-6492-732B-4370-9B5C7A8F1EF1}"/>
                </a:ext>
              </a:extLst>
            </p:cNvPr>
            <p:cNvSpPr>
              <a:spLocks noChangeArrowheads="1"/>
            </p:cNvSpPr>
            <p:nvPr/>
          </p:nvSpPr>
          <p:spPr bwMode="gray">
            <a:xfrm>
              <a:off x="6664265" y="2491715"/>
              <a:ext cx="1220737" cy="4194012"/>
            </a:xfrm>
            <a:prstGeom prst="rect">
              <a:avLst/>
            </a:prstGeom>
            <a:solidFill>
              <a:srgbClr val="FFFFFF"/>
            </a:solidFill>
            <a:ln w="12700">
              <a:solidFill>
                <a:srgbClr val="75787B"/>
              </a:solidFill>
              <a:miter lim="800000"/>
              <a:headEnd type="none" w="sm" len="sm"/>
              <a:tailEnd type="none" w="sm" len="sm"/>
            </a:ln>
          </p:spPr>
          <p:txBody>
            <a:bodyPr lIns="72000" tIns="72000" rIns="72000" bIns="72000" anchor="ctr"/>
            <a:lstStyle/>
            <a:p>
              <a:pPr marL="171450" indent="-171450" eaLnBrk="0" hangingPunct="0">
                <a:buFont typeface="Arial" panose="020B0604020202020204" pitchFamily="34" charset="0"/>
                <a:buChar char="•"/>
              </a:pPr>
              <a:r>
                <a:rPr lang="ja-JP" altLang="ja-JP" sz="1100" dirty="0">
                  <a:latin typeface="Noto Sans JP" panose="020B0200000000000000" pitchFamily="50" charset="-128"/>
                  <a:ea typeface="Noto Sans JP" panose="020B0200000000000000" pitchFamily="50" charset="-128"/>
                </a:rPr>
                <a:t>〇〇クラブが「環境への意識が高いクラブ」として地域住民やファンから認知されるようになり、ファン層の拡大やスポンサーからの評価向上につながる。 </a:t>
              </a:r>
              <a:endParaRPr lang="en-US" altLang="ja-JP" sz="1100" dirty="0">
                <a:latin typeface="Noto Sans JP" panose="020B0200000000000000" pitchFamily="50" charset="-128"/>
                <a:ea typeface="Noto Sans JP" panose="020B0200000000000000" pitchFamily="50" charset="-128"/>
              </a:endParaRPr>
            </a:p>
            <a:p>
              <a:pPr marL="171450" indent="-171450" eaLnBrk="0" hangingPunct="0">
                <a:buFont typeface="Arial" panose="020B0604020202020204" pitchFamily="34" charset="0"/>
                <a:buChar char="•"/>
              </a:pPr>
              <a:r>
                <a:rPr lang="ja-JP" altLang="ja-JP" sz="1100" dirty="0">
                  <a:latin typeface="Noto Sans JP" panose="020B0200000000000000" pitchFamily="50" charset="-128"/>
                  <a:ea typeface="Noto Sans JP" panose="020B0200000000000000" pitchFamily="50" charset="-128"/>
                </a:rPr>
                <a:t>地域住民が実際に製品を利用する体験を通じて、資源循環の取組を身近に感じられるようになる。</a:t>
              </a:r>
              <a:endParaRPr lang="en-US" altLang="ja-JP" sz="1100" dirty="0">
                <a:latin typeface="Noto Sans JP" panose="020B0200000000000000" pitchFamily="50" charset="-128"/>
                <a:ea typeface="Noto Sans JP" panose="020B0200000000000000" pitchFamily="50" charset="-128"/>
              </a:endParaRPr>
            </a:p>
          </p:txBody>
        </p:sp>
        <p:sp>
          <p:nvSpPr>
            <p:cNvPr id="10" name="Rectangle 16">
              <a:extLst>
                <a:ext uri="{FF2B5EF4-FFF2-40B4-BE49-F238E27FC236}">
                  <a16:creationId xmlns:a16="http://schemas.microsoft.com/office/drawing/2014/main" id="{B7B900AB-8248-E4A9-D434-4838B06CC8E2}"/>
                </a:ext>
              </a:extLst>
            </p:cNvPr>
            <p:cNvSpPr>
              <a:spLocks noChangeArrowheads="1"/>
            </p:cNvSpPr>
            <p:nvPr/>
          </p:nvSpPr>
          <p:spPr bwMode="gray">
            <a:xfrm>
              <a:off x="8184696" y="2491715"/>
              <a:ext cx="1220737" cy="4194012"/>
            </a:xfrm>
            <a:prstGeom prst="rect">
              <a:avLst/>
            </a:prstGeom>
            <a:solidFill>
              <a:srgbClr val="FFFFFF"/>
            </a:solidFill>
            <a:ln w="12700">
              <a:solidFill>
                <a:srgbClr val="75787B"/>
              </a:solidFill>
              <a:miter lim="800000"/>
              <a:headEnd type="none" w="sm" len="sm"/>
              <a:tailEnd type="none" w="sm" len="sm"/>
            </a:ln>
          </p:spPr>
          <p:txBody>
            <a:bodyPr lIns="72000" tIns="72000" rIns="72000" bIns="72000" anchor="ctr"/>
            <a:lstStyle/>
            <a:p>
              <a:pPr marL="171450" indent="-171450" eaLnBrk="0" hangingPunct="0">
                <a:buFont typeface="Arial" panose="020B0604020202020204" pitchFamily="34" charset="0"/>
                <a:buChar char="•"/>
              </a:pPr>
              <a:r>
                <a:rPr lang="ja-JP" altLang="ja-JP" sz="1100" dirty="0">
                  <a:latin typeface="Noto Sans JP" panose="020B0200000000000000" pitchFamily="50" charset="-128"/>
                  <a:ea typeface="Noto Sans JP" panose="020B0200000000000000" pitchFamily="50" charset="-128"/>
                </a:rPr>
                <a:t>廃棄物の焼却依存から脱却し、持続可能な資源循環モデルを地域に根づかせることに貢献する。</a:t>
              </a:r>
              <a:endParaRPr lang="en-US" altLang="ja-JP" sz="1100" dirty="0">
                <a:latin typeface="Noto Sans JP" panose="020B0200000000000000" pitchFamily="50" charset="-128"/>
                <a:ea typeface="Noto Sans JP" panose="020B0200000000000000" pitchFamily="50" charset="-128"/>
              </a:endParaRPr>
            </a:p>
          </p:txBody>
        </p:sp>
      </p:grpSp>
      <p:sp>
        <p:nvSpPr>
          <p:cNvPr id="14" name="Text 4">
            <a:extLst>
              <a:ext uri="{FF2B5EF4-FFF2-40B4-BE49-F238E27FC236}">
                <a16:creationId xmlns:a16="http://schemas.microsoft.com/office/drawing/2014/main" id="{E9308520-3DF7-9514-5657-A6F04416EDC6}"/>
              </a:ext>
            </a:extLst>
          </p:cNvPr>
          <p:cNvSpPr/>
          <p:nvPr/>
        </p:nvSpPr>
        <p:spPr>
          <a:xfrm>
            <a:off x="9601200" y="218826"/>
            <a:ext cx="2103120" cy="502920"/>
          </a:xfrm>
          <a:prstGeom prst="roundRect">
            <a:avLst>
              <a:gd name="adj" fmla="val 50000"/>
            </a:avLst>
          </a:prstGeom>
          <a:solidFill>
            <a:srgbClr val="C00000"/>
          </a:solidFill>
          <a:ln/>
        </p:spPr>
        <p:txBody>
          <a:bodyPr wrap="square" rtlCol="0" anchor="ctr"/>
          <a:lstStyle/>
          <a:p>
            <a:pPr marL="0" indent="0" algn="ctr">
              <a:buNone/>
            </a:pPr>
            <a:r>
              <a:rPr lang="en-US" sz="1400" b="1" dirty="0">
                <a:solidFill>
                  <a:srgbClr val="FFFFFF"/>
                </a:solidFill>
                <a:latin typeface="Noto Sans JP" panose="020B0200000000000000" pitchFamily="50" charset="-128"/>
                <a:ea typeface="Noto Sans JP" panose="020B0200000000000000" pitchFamily="50" charset="-128"/>
                <a:cs typeface="Meiryo" pitchFamily="34" charset="-120"/>
              </a:rPr>
              <a:t>作成例</a:t>
            </a:r>
            <a:endParaRPr lang="en-US" sz="1400" dirty="0">
              <a:latin typeface="Noto Sans JP" panose="020B0200000000000000" pitchFamily="50" charset="-128"/>
              <a:ea typeface="Noto Sans JP" panose="020B0200000000000000" pitchFamily="50" charset="-128"/>
            </a:endParaRPr>
          </a:p>
        </p:txBody>
      </p:sp>
      <p:sp>
        <p:nvSpPr>
          <p:cNvPr id="16" name="スライド番号プレースホルダー 15">
            <a:extLst>
              <a:ext uri="{FF2B5EF4-FFF2-40B4-BE49-F238E27FC236}">
                <a16:creationId xmlns:a16="http://schemas.microsoft.com/office/drawing/2014/main" id="{A96B7AC3-2299-90BD-C8B5-CBE5A8E377A6}"/>
              </a:ext>
            </a:extLst>
          </p:cNvPr>
          <p:cNvSpPr>
            <a:spLocks noGrp="1"/>
          </p:cNvSpPr>
          <p:nvPr>
            <p:ph type="sldNum" sz="quarter" idx="4"/>
          </p:nvPr>
        </p:nvSpPr>
        <p:spPr/>
        <p:txBody>
          <a:bodyPr/>
          <a:lstStyle/>
          <a:p>
            <a:fld id="{F5764817-7C9A-4F79-93C0-A71CCB4FBE36}" type="slidenum">
              <a:rPr kumimoji="1" lang="ja-JP" altLang="en-US" smtClean="0"/>
              <a:t>16</a:t>
            </a:fld>
            <a:endParaRPr kumimoji="1" lang="ja-JP" altLang="en-US"/>
          </a:p>
        </p:txBody>
      </p:sp>
    </p:spTree>
    <p:extLst>
      <p:ext uri="{BB962C8B-B14F-4D97-AF65-F5344CB8AC3E}">
        <p14:creationId xmlns:p14="http://schemas.microsoft.com/office/powerpoint/2010/main" val="46214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8776-05A3-8A42-8F53-47039FE2D176}"/>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70972F55-F2E6-63F8-7ADE-827E24275D35}"/>
              </a:ext>
            </a:extLst>
          </p:cNvPr>
          <p:cNvSpPr>
            <a:spLocks noGrp="1"/>
          </p:cNvSpPr>
          <p:nvPr>
            <p:ph type="body" sz="quarter" idx="10"/>
          </p:nvPr>
        </p:nvSpPr>
        <p:spPr/>
        <p:txBody>
          <a:bodyPr>
            <a:normAutofit lnSpcReduction="10000"/>
          </a:bodyPr>
          <a:lstStyle/>
          <a:p>
            <a:r>
              <a:rPr lang="en-US" altLang="ja-JP" dirty="0">
                <a:solidFill>
                  <a:srgbClr val="262626"/>
                </a:solidFill>
                <a:cs typeface="Meiryo" pitchFamily="34" charset="-120"/>
              </a:rPr>
              <a:t>4-1　</a:t>
            </a:r>
            <a:r>
              <a:rPr lang="en-US" altLang="ja-JP" dirty="0" err="1">
                <a:solidFill>
                  <a:srgbClr val="262626"/>
                </a:solidFill>
                <a:cs typeface="Meiryo" pitchFamily="34" charset="-120"/>
              </a:rPr>
              <a:t>推進メンバ</a:t>
            </a:r>
            <a:r>
              <a:rPr lang="en-US" altLang="ja-JP" dirty="0">
                <a:solidFill>
                  <a:srgbClr val="262626"/>
                </a:solidFill>
                <a:cs typeface="Meiryo" pitchFamily="34" charset="-120"/>
              </a:rPr>
              <a:t>ー</a:t>
            </a:r>
            <a:r>
              <a:rPr lang="ja-JP" altLang="en-US" dirty="0">
                <a:solidFill>
                  <a:srgbClr val="262626"/>
                </a:solidFill>
                <a:cs typeface="Meiryo" pitchFamily="34" charset="-120"/>
              </a:rPr>
              <a:t>（作成例）</a:t>
            </a:r>
            <a:endParaRPr lang="en-US" altLang="ja-JP" dirty="0"/>
          </a:p>
        </p:txBody>
      </p:sp>
      <p:graphicFrame>
        <p:nvGraphicFramePr>
          <p:cNvPr id="4" name="Table 0">
            <a:extLst>
              <a:ext uri="{FF2B5EF4-FFF2-40B4-BE49-F238E27FC236}">
                <a16:creationId xmlns:a16="http://schemas.microsoft.com/office/drawing/2014/main" id="{514D7C3C-93BE-1736-B6D2-9C1E4EDE610E}"/>
              </a:ext>
            </a:extLst>
          </p:cNvPr>
          <p:cNvGraphicFramePr>
            <a:graphicFrameLocks noGrp="1"/>
          </p:cNvGraphicFramePr>
          <p:nvPr>
            <p:extLst>
              <p:ext uri="{D42A27DB-BD31-4B8C-83A1-F6EECF244321}">
                <p14:modId xmlns:p14="http://schemas.microsoft.com/office/powerpoint/2010/main" val="3912573090"/>
              </p:ext>
            </p:extLst>
          </p:nvPr>
        </p:nvGraphicFramePr>
        <p:xfrm>
          <a:off x="536845" y="1234440"/>
          <a:ext cx="11247120" cy="3108960"/>
        </p:xfrm>
        <a:graphic>
          <a:graphicData uri="http://schemas.openxmlformats.org/drawingml/2006/table">
            <a:tbl>
              <a:tblPr/>
              <a:tblGrid>
                <a:gridCol w="2468880">
                  <a:extLst>
                    <a:ext uri="{9D8B030D-6E8A-4147-A177-3AD203B41FA5}">
                      <a16:colId xmlns:a16="http://schemas.microsoft.com/office/drawing/2014/main" val="20000"/>
                    </a:ext>
                  </a:extLst>
                </a:gridCol>
                <a:gridCol w="2926080">
                  <a:extLst>
                    <a:ext uri="{9D8B030D-6E8A-4147-A177-3AD203B41FA5}">
                      <a16:colId xmlns:a16="http://schemas.microsoft.com/office/drawing/2014/main" val="20001"/>
                    </a:ext>
                  </a:extLst>
                </a:gridCol>
                <a:gridCol w="2926080">
                  <a:extLst>
                    <a:ext uri="{9D8B030D-6E8A-4147-A177-3AD203B41FA5}">
                      <a16:colId xmlns:a16="http://schemas.microsoft.com/office/drawing/2014/main" val="20002"/>
                    </a:ext>
                  </a:extLst>
                </a:gridCol>
                <a:gridCol w="2926080">
                  <a:extLst>
                    <a:ext uri="{9D8B030D-6E8A-4147-A177-3AD203B41FA5}">
                      <a16:colId xmlns:a16="http://schemas.microsoft.com/office/drawing/2014/main" val="20003"/>
                    </a:ext>
                  </a:extLst>
                </a:gridCol>
              </a:tblGrid>
              <a:tr h="777240">
                <a:tc>
                  <a:txBody>
                    <a:bodyPr/>
                    <a:lstStyle/>
                    <a:p>
                      <a:pPr marL="0" indent="0" algn="ctr">
                        <a:buNone/>
                      </a:pPr>
                      <a:r>
                        <a:rPr lang="en-US" sz="1200" b="1" dirty="0">
                          <a:solidFill>
                            <a:srgbClr val="FFFFFF"/>
                          </a:solidFill>
                          <a:latin typeface="Noto Sans JP" panose="020B0200000000000000" pitchFamily="50" charset="-128"/>
                          <a:ea typeface="Noto Sans JP" panose="020B0200000000000000" pitchFamily="50" charset="-128"/>
                          <a:cs typeface="Meiryo" pitchFamily="34" charset="-120"/>
                        </a:rPr>
                        <a:t>推進メンバー</a:t>
                      </a: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1B2B44"/>
                    </a:solidFill>
                  </a:tcPr>
                </a:tc>
                <a:tc>
                  <a:txBody>
                    <a:bodyPr/>
                    <a:lstStyle/>
                    <a:p>
                      <a:pPr marL="0" indent="0" algn="ctr">
                        <a:buNone/>
                      </a:pPr>
                      <a:r>
                        <a:rPr lang="en-US" sz="1200" b="1" dirty="0">
                          <a:solidFill>
                            <a:srgbClr val="FFFFFF"/>
                          </a:solidFill>
                          <a:latin typeface="Noto Sans JP" panose="020B0200000000000000" pitchFamily="50" charset="-128"/>
                          <a:ea typeface="Noto Sans JP" panose="020B0200000000000000" pitchFamily="50" charset="-128"/>
                          <a:cs typeface="Meiryo" pitchFamily="34" charset="-120"/>
                        </a:rPr>
                        <a:t>想定される役割</a:t>
                      </a: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1B2B44"/>
                    </a:solidFill>
                  </a:tcPr>
                </a:tc>
                <a:tc>
                  <a:txBody>
                    <a:bodyPr/>
                    <a:lstStyle/>
                    <a:p>
                      <a:pPr marL="0" indent="0" algn="ctr">
                        <a:buNone/>
                      </a:pPr>
                      <a:r>
                        <a:rPr lang="en-US" sz="1200" b="1" dirty="0">
                          <a:solidFill>
                            <a:srgbClr val="FFFFFF"/>
                          </a:solidFill>
                          <a:latin typeface="Noto Sans JP" panose="020B0200000000000000" pitchFamily="50" charset="-128"/>
                          <a:ea typeface="Noto Sans JP" panose="020B0200000000000000" pitchFamily="50" charset="-128"/>
                          <a:cs typeface="Meiryo" pitchFamily="34" charset="-120"/>
                        </a:rPr>
                        <a:t>得意とする技術や領域</a:t>
                      </a: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1B2B44"/>
                    </a:solidFill>
                  </a:tcPr>
                </a:tc>
                <a:tc>
                  <a:txBody>
                    <a:bodyPr/>
                    <a:lstStyle/>
                    <a:p>
                      <a:pPr marL="0" indent="0" algn="ctr">
                        <a:buNone/>
                      </a:pPr>
                      <a:r>
                        <a:rPr lang="en-US" sz="1200" b="1" dirty="0">
                          <a:solidFill>
                            <a:srgbClr val="FFFFFF"/>
                          </a:solidFill>
                          <a:latin typeface="Noto Sans JP" panose="020B0200000000000000" pitchFamily="50" charset="-128"/>
                          <a:ea typeface="Noto Sans JP" panose="020B0200000000000000" pitchFamily="50" charset="-128"/>
                          <a:cs typeface="Meiryo" pitchFamily="34" charset="-120"/>
                        </a:rPr>
                        <a:t>過去の実績</a:t>
                      </a: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1B2B44"/>
                    </a:solidFill>
                  </a:tcPr>
                </a:tc>
                <a:extLst>
                  <a:ext uri="{0D108BD9-81ED-4DB2-BD59-A6C34878D82A}">
                    <a16:rowId xmlns:a16="http://schemas.microsoft.com/office/drawing/2014/main" val="10000"/>
                  </a:ext>
                </a:extLst>
              </a:tr>
              <a:tr h="777240">
                <a:tc>
                  <a:txBody>
                    <a:bodyPr/>
                    <a:lstStyle/>
                    <a:p>
                      <a:pPr>
                        <a:buNone/>
                      </a:pPr>
                      <a:r>
                        <a:rPr lang="ja-JP" sz="1200" b="0" dirty="0">
                          <a:latin typeface="Noto Sans JP" panose="020B0200000000000000" pitchFamily="50" charset="-128"/>
                          <a:ea typeface="Noto Sans JP" panose="020B0200000000000000" pitchFamily="50" charset="-128"/>
                        </a:rPr>
                        <a:t>★　代表（新規事業開発・PM）</a:t>
                      </a: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E8EAF5"/>
                    </a:solidFill>
                  </a:tcPr>
                </a:tc>
                <a:tc>
                  <a:txBody>
                    <a:bodyPr/>
                    <a:lstStyle/>
                    <a:p>
                      <a:pPr>
                        <a:buNone/>
                      </a:pPr>
                      <a:r>
                        <a:rPr lang="ja-JP" sz="1200" b="0">
                          <a:latin typeface="Noto Sans JP" panose="020B0200000000000000" pitchFamily="50" charset="-128"/>
                          <a:ea typeface="Noto Sans JP" panose="020B0200000000000000" pitchFamily="50" charset="-128"/>
                        </a:rPr>
                        <a:t>全体統括・事業戦略</a:t>
                      </a: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a:txBody>
                    <a:bodyPr/>
                    <a:lstStyle/>
                    <a:p>
                      <a:pPr>
                        <a:buNone/>
                      </a:pPr>
                      <a:r>
                        <a:rPr lang="ja-JP" sz="1200" b="0">
                          <a:latin typeface="Noto Sans JP" panose="020B0200000000000000" pitchFamily="50" charset="-128"/>
                          <a:ea typeface="Noto Sans JP" panose="020B0200000000000000" pitchFamily="50" charset="-128"/>
                        </a:rPr>
                        <a:t>新規事業開発、数億円規模のプロジェクトマネジメント</a:t>
                      </a: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a:txBody>
                    <a:bodyPr/>
                    <a:lstStyle/>
                    <a:p>
                      <a:pPr>
                        <a:buNone/>
                      </a:pPr>
                      <a:r>
                        <a:rPr lang="ja-JP" sz="1200" b="0">
                          <a:latin typeface="Noto Sans JP" panose="020B0200000000000000" pitchFamily="50" charset="-128"/>
                          <a:ea typeface="Noto Sans JP" panose="020B0200000000000000" pitchFamily="50" charset="-128"/>
                        </a:rPr>
                        <a:t>大手企業との共創プロジェクトのマネジメント実績</a:t>
                      </a: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extLst>
                  <a:ext uri="{0D108BD9-81ED-4DB2-BD59-A6C34878D82A}">
                    <a16:rowId xmlns:a16="http://schemas.microsoft.com/office/drawing/2014/main" val="10001"/>
                  </a:ext>
                </a:extLst>
              </a:tr>
              <a:tr h="777240">
                <a:tc>
                  <a:txBody>
                    <a:bodyPr/>
                    <a:lstStyle/>
                    <a:p>
                      <a:pPr>
                        <a:buNone/>
                      </a:pPr>
                      <a:r>
                        <a:rPr lang="ja-JP" sz="1200" b="0" dirty="0">
                          <a:latin typeface="Noto Sans JP" panose="020B0200000000000000" pitchFamily="50" charset="-128"/>
                          <a:ea typeface="Noto Sans JP" panose="020B0200000000000000" pitchFamily="50" charset="-128"/>
                        </a:rPr>
                        <a:t>技術担当（配合・製造条件検討）</a:t>
                      </a: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E8EAF5"/>
                    </a:solidFill>
                  </a:tcPr>
                </a:tc>
                <a:tc>
                  <a:txBody>
                    <a:bodyPr/>
                    <a:lstStyle/>
                    <a:p>
                      <a:pPr>
                        <a:buNone/>
                      </a:pPr>
                      <a:r>
                        <a:rPr lang="ja-JP" sz="1200" b="0" dirty="0">
                          <a:latin typeface="Noto Sans JP" panose="020B0200000000000000" pitchFamily="50" charset="-128"/>
                          <a:ea typeface="Noto Sans JP" panose="020B0200000000000000" pitchFamily="50" charset="-128"/>
                        </a:rPr>
                        <a:t>資材の試作・製造の主導、廃棄物回収の調整</a:t>
                      </a: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a:txBody>
                    <a:bodyPr/>
                    <a:lstStyle/>
                    <a:p>
                      <a:pPr>
                        <a:buNone/>
                      </a:pPr>
                      <a:r>
                        <a:rPr lang="ja-JP" sz="1200" b="0" dirty="0">
                          <a:latin typeface="Noto Sans JP" panose="020B0200000000000000" pitchFamily="50" charset="-128"/>
                          <a:ea typeface="Noto Sans JP" panose="020B0200000000000000" pitchFamily="50" charset="-128"/>
                        </a:rPr>
                        <a:t>高分子化学の専門知識を生かした評価・解析</a:t>
                      </a: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a:txBody>
                    <a:bodyPr/>
                    <a:lstStyle/>
                    <a:p>
                      <a:pPr>
                        <a:buNone/>
                      </a:pPr>
                      <a:r>
                        <a:rPr lang="ja-JP" sz="1200" b="0" dirty="0">
                          <a:latin typeface="Noto Sans JP" panose="020B0200000000000000" pitchFamily="50" charset="-128"/>
                          <a:ea typeface="Noto Sans JP" panose="020B0200000000000000" pitchFamily="50" charset="-128"/>
                        </a:rPr>
                        <a:t>人工芝アップサイクル事業を主導。2025年度は資材製造プロジェクトに複数件採択</a:t>
                      </a: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extLst>
                  <a:ext uri="{0D108BD9-81ED-4DB2-BD59-A6C34878D82A}">
                    <a16:rowId xmlns:a16="http://schemas.microsoft.com/office/drawing/2014/main" val="10002"/>
                  </a:ext>
                </a:extLst>
              </a:tr>
              <a:tr h="777240">
                <a:tc>
                  <a:txBody>
                    <a:bodyPr/>
                    <a:lstStyle/>
                    <a:p>
                      <a:pPr>
                        <a:buNone/>
                      </a:pPr>
                      <a:r>
                        <a:rPr lang="ja-JP" sz="1200" b="0" dirty="0">
                          <a:latin typeface="Noto Sans JP" panose="020B0200000000000000" pitchFamily="50" charset="-128"/>
                          <a:ea typeface="Noto Sans JP" panose="020B0200000000000000" pitchFamily="50" charset="-128"/>
                        </a:rPr>
                        <a:t>（連携先）</a:t>
                      </a:r>
                      <a:endParaRPr lang="en-US" altLang="ja-JP" sz="1200" b="0" dirty="0">
                        <a:latin typeface="Noto Sans JP" panose="020B0200000000000000" pitchFamily="50" charset="-128"/>
                        <a:ea typeface="Noto Sans JP" panose="020B0200000000000000" pitchFamily="50" charset="-128"/>
                      </a:endParaRPr>
                    </a:p>
                    <a:p>
                      <a:pPr>
                        <a:buNone/>
                      </a:pPr>
                      <a:r>
                        <a:rPr lang="ja-JP" sz="1200" b="0" dirty="0">
                          <a:latin typeface="Noto Sans JP" panose="020B0200000000000000" pitchFamily="50" charset="-128"/>
                          <a:ea typeface="Noto Sans JP" panose="020B0200000000000000" pitchFamily="50" charset="-128"/>
                        </a:rPr>
                        <a:t>デザイン会社／製造協力会社</a:t>
                      </a: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E8EAF5"/>
                    </a:solidFill>
                  </a:tcPr>
                </a:tc>
                <a:tc>
                  <a:txBody>
                    <a:bodyPr/>
                    <a:lstStyle/>
                    <a:p>
                      <a:pPr>
                        <a:buNone/>
                      </a:pPr>
                      <a:r>
                        <a:rPr lang="ja-JP" sz="1200" b="0">
                          <a:latin typeface="Noto Sans JP" panose="020B0200000000000000" pitchFamily="50" charset="-128"/>
                          <a:ea typeface="Noto Sans JP" panose="020B0200000000000000" pitchFamily="50" charset="-128"/>
                        </a:rPr>
                        <a:t>〇〇の意匠設計・図面作成／配合・製造条件の検討</a:t>
                      </a: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a:txBody>
                    <a:bodyPr/>
                    <a:lstStyle/>
                    <a:p>
                      <a:pPr>
                        <a:buNone/>
                      </a:pPr>
                      <a:r>
                        <a:rPr lang="ja-JP" sz="1200" b="0">
                          <a:latin typeface="Noto Sans JP" panose="020B0200000000000000" pitchFamily="50" charset="-128"/>
                          <a:ea typeface="Noto Sans JP" panose="020B0200000000000000" pitchFamily="50" charset="-128"/>
                        </a:rPr>
                        <a:t>リサイクル材料を用いた製品開発／雑多なプラごみからの資材化</a:t>
                      </a: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a:txBody>
                    <a:bodyPr/>
                    <a:lstStyle/>
                    <a:p>
                      <a:pPr>
                        <a:buNone/>
                      </a:pPr>
                      <a:r>
                        <a:rPr lang="ja-JP" sz="1200" b="0" dirty="0">
                          <a:latin typeface="Noto Sans JP" panose="020B0200000000000000" pitchFamily="50" charset="-128"/>
                          <a:ea typeface="Noto Sans JP" panose="020B0200000000000000" pitchFamily="50" charset="-128"/>
                        </a:rPr>
                        <a:t>行政支援事業での製品デザイン実績／資材が北関東エリアの複数施設に採用</a:t>
                      </a: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7" name="Text 4">
            <a:extLst>
              <a:ext uri="{FF2B5EF4-FFF2-40B4-BE49-F238E27FC236}">
                <a16:creationId xmlns:a16="http://schemas.microsoft.com/office/drawing/2014/main" id="{57ACA8D5-53DC-E59E-7906-1DEE3D31FCF9}"/>
              </a:ext>
            </a:extLst>
          </p:cNvPr>
          <p:cNvSpPr/>
          <p:nvPr/>
        </p:nvSpPr>
        <p:spPr>
          <a:xfrm>
            <a:off x="9601200" y="218826"/>
            <a:ext cx="2103120" cy="502920"/>
          </a:xfrm>
          <a:prstGeom prst="roundRect">
            <a:avLst>
              <a:gd name="adj" fmla="val 50000"/>
            </a:avLst>
          </a:prstGeom>
          <a:solidFill>
            <a:srgbClr val="C00000"/>
          </a:solidFill>
          <a:ln/>
        </p:spPr>
        <p:txBody>
          <a:bodyPr wrap="square" rtlCol="0" anchor="ctr"/>
          <a:lstStyle/>
          <a:p>
            <a:pPr marL="0" indent="0" algn="ctr">
              <a:buNone/>
            </a:pPr>
            <a:r>
              <a:rPr lang="en-US" sz="1400" b="1" dirty="0">
                <a:solidFill>
                  <a:srgbClr val="FFFFFF"/>
                </a:solidFill>
                <a:latin typeface="Noto Sans JP" panose="020B0200000000000000" pitchFamily="50" charset="-128"/>
                <a:ea typeface="Noto Sans JP" panose="020B0200000000000000" pitchFamily="50" charset="-128"/>
                <a:cs typeface="Meiryo" pitchFamily="34" charset="-120"/>
              </a:rPr>
              <a:t>作成例</a:t>
            </a:r>
            <a:endParaRPr lang="en-US" sz="1400" dirty="0">
              <a:latin typeface="Noto Sans JP" panose="020B0200000000000000" pitchFamily="50" charset="-128"/>
              <a:ea typeface="Noto Sans JP" panose="020B0200000000000000" pitchFamily="50" charset="-128"/>
            </a:endParaRPr>
          </a:p>
        </p:txBody>
      </p:sp>
      <p:sp>
        <p:nvSpPr>
          <p:cNvPr id="9" name="スライド番号プレースホルダー 8">
            <a:extLst>
              <a:ext uri="{FF2B5EF4-FFF2-40B4-BE49-F238E27FC236}">
                <a16:creationId xmlns:a16="http://schemas.microsoft.com/office/drawing/2014/main" id="{F87CE7A4-8786-05E2-EACF-16EC81B9BD12}"/>
              </a:ext>
            </a:extLst>
          </p:cNvPr>
          <p:cNvSpPr>
            <a:spLocks noGrp="1"/>
          </p:cNvSpPr>
          <p:nvPr>
            <p:ph type="sldNum" sz="quarter" idx="4"/>
          </p:nvPr>
        </p:nvSpPr>
        <p:spPr/>
        <p:txBody>
          <a:bodyPr/>
          <a:lstStyle/>
          <a:p>
            <a:fld id="{F5764817-7C9A-4F79-93C0-A71CCB4FBE36}" type="slidenum">
              <a:rPr kumimoji="1" lang="ja-JP" altLang="en-US" smtClean="0"/>
              <a:t>17</a:t>
            </a:fld>
            <a:endParaRPr kumimoji="1" lang="ja-JP" altLang="en-US"/>
          </a:p>
        </p:txBody>
      </p:sp>
    </p:spTree>
    <p:extLst>
      <p:ext uri="{BB962C8B-B14F-4D97-AF65-F5344CB8AC3E}">
        <p14:creationId xmlns:p14="http://schemas.microsoft.com/office/powerpoint/2010/main" val="40334748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7EBB07-CDA2-5BA8-D01D-EBD19E9D542E}"/>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2EF41490-58DE-20FB-D6D7-1480CA713C56}"/>
              </a:ext>
            </a:extLst>
          </p:cNvPr>
          <p:cNvSpPr>
            <a:spLocks noGrp="1"/>
          </p:cNvSpPr>
          <p:nvPr>
            <p:ph type="body" sz="quarter" idx="10"/>
          </p:nvPr>
        </p:nvSpPr>
        <p:spPr/>
        <p:txBody>
          <a:bodyPr>
            <a:normAutofit lnSpcReduction="10000"/>
          </a:bodyPr>
          <a:lstStyle/>
          <a:p>
            <a:r>
              <a:rPr lang="en-US" altLang="ja-JP" dirty="0">
                <a:solidFill>
                  <a:srgbClr val="262626"/>
                </a:solidFill>
                <a:cs typeface="Meiryo" pitchFamily="34" charset="-120"/>
              </a:rPr>
              <a:t>5-1　2026年度のスケジュール（現時点での想定）</a:t>
            </a:r>
            <a:r>
              <a:rPr lang="ja-JP" altLang="en-US" dirty="0">
                <a:solidFill>
                  <a:srgbClr val="262626"/>
                </a:solidFill>
                <a:cs typeface="Meiryo" pitchFamily="34" charset="-120"/>
              </a:rPr>
              <a:t>（作成例）</a:t>
            </a:r>
            <a:endParaRPr lang="en-US" altLang="ja-JP" dirty="0"/>
          </a:p>
        </p:txBody>
      </p:sp>
      <p:sp>
        <p:nvSpPr>
          <p:cNvPr id="5" name="Text 4">
            <a:extLst>
              <a:ext uri="{FF2B5EF4-FFF2-40B4-BE49-F238E27FC236}">
                <a16:creationId xmlns:a16="http://schemas.microsoft.com/office/drawing/2014/main" id="{40162D1B-2088-6169-86B3-7FF9E4F23CDD}"/>
              </a:ext>
            </a:extLst>
          </p:cNvPr>
          <p:cNvSpPr/>
          <p:nvPr/>
        </p:nvSpPr>
        <p:spPr>
          <a:xfrm>
            <a:off x="9601200" y="218826"/>
            <a:ext cx="2103120" cy="502920"/>
          </a:xfrm>
          <a:prstGeom prst="roundRect">
            <a:avLst>
              <a:gd name="adj" fmla="val 50000"/>
            </a:avLst>
          </a:prstGeom>
          <a:solidFill>
            <a:srgbClr val="C00000"/>
          </a:solidFill>
          <a:ln/>
        </p:spPr>
        <p:txBody>
          <a:bodyPr wrap="square" rtlCol="0" anchor="ctr"/>
          <a:lstStyle/>
          <a:p>
            <a:pPr marL="0" indent="0" algn="ctr">
              <a:buNone/>
            </a:pPr>
            <a:r>
              <a:rPr lang="en-US" sz="1400" b="1" dirty="0">
                <a:solidFill>
                  <a:srgbClr val="FFFFFF"/>
                </a:solidFill>
                <a:latin typeface="Noto Sans JP" panose="020B0200000000000000" pitchFamily="50" charset="-128"/>
                <a:ea typeface="Noto Sans JP" panose="020B0200000000000000" pitchFamily="50" charset="-128"/>
                <a:cs typeface="Meiryo" pitchFamily="34" charset="-120"/>
              </a:rPr>
              <a:t>作成例</a:t>
            </a:r>
            <a:endParaRPr lang="en-US" sz="1400" dirty="0">
              <a:latin typeface="Noto Sans JP" panose="020B0200000000000000" pitchFamily="50" charset="-128"/>
              <a:ea typeface="Noto Sans JP" panose="020B0200000000000000" pitchFamily="50" charset="-128"/>
            </a:endParaRPr>
          </a:p>
        </p:txBody>
      </p:sp>
      <p:grpSp>
        <p:nvGrpSpPr>
          <p:cNvPr id="19" name="グループ化 18">
            <a:extLst>
              <a:ext uri="{FF2B5EF4-FFF2-40B4-BE49-F238E27FC236}">
                <a16:creationId xmlns:a16="http://schemas.microsoft.com/office/drawing/2014/main" id="{A8F37479-D523-C316-883F-BF4C48563ECA}"/>
              </a:ext>
            </a:extLst>
          </p:cNvPr>
          <p:cNvGrpSpPr/>
          <p:nvPr/>
        </p:nvGrpSpPr>
        <p:grpSpPr>
          <a:xfrm>
            <a:off x="457200" y="1219200"/>
            <a:ext cx="5280660" cy="4023360"/>
            <a:chOff x="457200" y="1920240"/>
            <a:chExt cx="3611880" cy="4023360"/>
          </a:xfrm>
        </p:grpSpPr>
        <p:sp>
          <p:nvSpPr>
            <p:cNvPr id="20" name="Shape 5">
              <a:extLst>
                <a:ext uri="{FF2B5EF4-FFF2-40B4-BE49-F238E27FC236}">
                  <a16:creationId xmlns:a16="http://schemas.microsoft.com/office/drawing/2014/main" id="{AB397E24-DC35-CCF0-2263-7F2A39618E2D}"/>
                </a:ext>
              </a:extLst>
            </p:cNvPr>
            <p:cNvSpPr/>
            <p:nvPr/>
          </p:nvSpPr>
          <p:spPr>
            <a:xfrm>
              <a:off x="457200" y="1920240"/>
              <a:ext cx="3611880" cy="502920"/>
            </a:xfrm>
            <a:prstGeom prst="rect">
              <a:avLst/>
            </a:prstGeom>
            <a:solidFill>
              <a:srgbClr val="1B2B44"/>
            </a:solidFill>
            <a:ln/>
          </p:spPr>
          <p:txBody>
            <a:bodyPr/>
            <a:lstStyle/>
            <a:p>
              <a:endParaRPr lang="ja-JP" altLang="en-US">
                <a:latin typeface="Noto Sans JP" panose="020B0200000000000000" pitchFamily="50" charset="-128"/>
                <a:ea typeface="Noto Sans JP" panose="020B0200000000000000" pitchFamily="50" charset="-128"/>
              </a:endParaRPr>
            </a:p>
          </p:txBody>
        </p:sp>
        <p:sp>
          <p:nvSpPr>
            <p:cNvPr id="21" name="Text 6">
              <a:extLst>
                <a:ext uri="{FF2B5EF4-FFF2-40B4-BE49-F238E27FC236}">
                  <a16:creationId xmlns:a16="http://schemas.microsoft.com/office/drawing/2014/main" id="{DE8D6DD7-62B5-F499-0D85-90C7E7BF9526}"/>
                </a:ext>
              </a:extLst>
            </p:cNvPr>
            <p:cNvSpPr/>
            <p:nvPr/>
          </p:nvSpPr>
          <p:spPr>
            <a:xfrm>
              <a:off x="457200" y="1920240"/>
              <a:ext cx="3611880" cy="502920"/>
            </a:xfrm>
            <a:prstGeom prst="rect">
              <a:avLst/>
            </a:prstGeom>
            <a:noFill/>
            <a:ln/>
          </p:spPr>
          <p:txBody>
            <a:bodyPr wrap="square" lIns="0" tIns="0" rIns="0" bIns="0" rtlCol="0" anchor="ctr"/>
            <a:lstStyle/>
            <a:p>
              <a:pPr marL="0" indent="0" algn="ctr">
                <a:buNone/>
              </a:pPr>
              <a:r>
                <a:rPr lang="en-US" altLang="ja-JP" sz="1050" dirty="0">
                  <a:solidFill>
                    <a:srgbClr val="FFFFFF"/>
                  </a:solidFill>
                  <a:latin typeface="Noto Sans JP" panose="020B0200000000000000" pitchFamily="50" charset="-128"/>
                  <a:ea typeface="Noto Sans JP" panose="020B0200000000000000" pitchFamily="50" charset="-128"/>
                  <a:cs typeface="Meiryo" pitchFamily="34" charset="-120"/>
                </a:rPr>
                <a:t>2026</a:t>
              </a:r>
              <a:r>
                <a:rPr lang="ja-JP" altLang="en-US" sz="1050" dirty="0">
                  <a:solidFill>
                    <a:srgbClr val="FFFFFF"/>
                  </a:solidFill>
                  <a:latin typeface="Noto Sans JP" panose="020B0200000000000000" pitchFamily="50" charset="-128"/>
                  <a:ea typeface="Noto Sans JP" panose="020B0200000000000000" pitchFamily="50" charset="-128"/>
                  <a:cs typeface="Meiryo" pitchFamily="34" charset="-120"/>
                </a:rPr>
                <a:t>年</a:t>
              </a:r>
              <a:r>
                <a:rPr lang="en-US" sz="1050" dirty="0">
                  <a:solidFill>
                    <a:srgbClr val="FFFFFF"/>
                  </a:solidFill>
                  <a:latin typeface="Noto Sans JP" panose="020B0200000000000000" pitchFamily="50" charset="-128"/>
                  <a:ea typeface="Noto Sans JP" panose="020B0200000000000000" pitchFamily="50" charset="-128"/>
                  <a:cs typeface="Meiryo" pitchFamily="34" charset="-120"/>
                </a:rPr>
                <a:t>9月〜11月　</a:t>
              </a:r>
              <a:r>
                <a:rPr lang="en-US" sz="1150" b="1" dirty="0" err="1">
                  <a:solidFill>
                    <a:srgbClr val="FFFFFF"/>
                  </a:solidFill>
                  <a:latin typeface="Noto Sans JP" panose="020B0200000000000000" pitchFamily="50" charset="-128"/>
                  <a:ea typeface="Noto Sans JP" panose="020B0200000000000000" pitchFamily="50" charset="-128"/>
                  <a:cs typeface="Meiryo" pitchFamily="34" charset="-120"/>
                </a:rPr>
                <a:t>アーリープロトタイピング</a:t>
              </a:r>
              <a:endParaRPr lang="en-US" sz="1150" b="1" dirty="0">
                <a:solidFill>
                  <a:srgbClr val="FFFFFF"/>
                </a:solidFill>
                <a:latin typeface="Noto Sans JP" panose="020B0200000000000000" pitchFamily="50" charset="-128"/>
                <a:ea typeface="Noto Sans JP" panose="020B0200000000000000" pitchFamily="50" charset="-128"/>
                <a:cs typeface="Meiryo" pitchFamily="34" charset="-120"/>
              </a:endParaRPr>
            </a:p>
          </p:txBody>
        </p:sp>
        <p:sp>
          <p:nvSpPr>
            <p:cNvPr id="22" name="Shape 7">
              <a:extLst>
                <a:ext uri="{FF2B5EF4-FFF2-40B4-BE49-F238E27FC236}">
                  <a16:creationId xmlns:a16="http://schemas.microsoft.com/office/drawing/2014/main" id="{EDD87421-CA17-297B-50B4-DAE10FCE7CD0}"/>
                </a:ext>
              </a:extLst>
            </p:cNvPr>
            <p:cNvSpPr/>
            <p:nvPr/>
          </p:nvSpPr>
          <p:spPr>
            <a:xfrm>
              <a:off x="457200" y="2423160"/>
              <a:ext cx="3611880" cy="3520440"/>
            </a:xfrm>
            <a:prstGeom prst="rect">
              <a:avLst/>
            </a:prstGeom>
            <a:ln w="12700">
              <a:solidFill>
                <a:srgbClr val="CCCCCC"/>
              </a:solidFill>
              <a:prstDash val="solid"/>
            </a:ln>
          </p:spPr>
          <p:txBody>
            <a:bodyPr anchor="ctr"/>
            <a:lstStyle/>
            <a:p>
              <a:pPr>
                <a:lnSpc>
                  <a:spcPct val="115000"/>
                </a:lnSpc>
              </a:pP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r>
                <a:rPr lang="en-US" altLang="ja-JP" sz="1200" b="1" dirty="0" err="1">
                  <a:solidFill>
                    <a:srgbClr val="262626"/>
                  </a:solidFill>
                  <a:latin typeface="Noto Sans JP" panose="020B0200000000000000" pitchFamily="50" charset="-128"/>
                  <a:ea typeface="Noto Sans JP" panose="020B0200000000000000" pitchFamily="50" charset="-128"/>
                  <a:cs typeface="Meiryo" pitchFamily="34" charset="-120"/>
                </a:rPr>
                <a:t>実証内容</a:t>
              </a: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endParaRPr lang="en-US" altLang="ja-JP" sz="1200" dirty="0">
                <a:latin typeface="Noto Sans JP" panose="020B0200000000000000" pitchFamily="50" charset="-128"/>
                <a:ea typeface="Noto Sans JP" panose="020B0200000000000000" pitchFamily="50" charset="-128"/>
              </a:endParaRPr>
            </a:p>
            <a:p>
              <a:pPr marL="171450" indent="-171450">
                <a:lnSpc>
                  <a:spcPct val="115000"/>
                </a:lnSpc>
                <a:buFont typeface="Arial" panose="020B0604020202020204" pitchFamily="34" charset="0"/>
                <a:buChar char="•"/>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人工芝の回収</a:t>
              </a:r>
              <a:endParaRPr lang="en-US" altLang="ja-JP" sz="1200" dirty="0">
                <a:latin typeface="Noto Sans JP" panose="020B0200000000000000" pitchFamily="50" charset="-128"/>
                <a:ea typeface="Noto Sans JP" panose="020B0200000000000000" pitchFamily="50" charset="-128"/>
              </a:endParaRPr>
            </a:p>
            <a:p>
              <a:pPr marL="171450" indent="-171450">
                <a:lnSpc>
                  <a:spcPct val="115000"/>
                </a:lnSpc>
                <a:buFont typeface="Arial" panose="020B0604020202020204" pitchFamily="34" charset="0"/>
                <a:buChar char="•"/>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試合ごみの回収</a:t>
              </a:r>
              <a:endParaRPr lang="en-US" altLang="ja-JP" sz="1200" dirty="0">
                <a:latin typeface="Noto Sans JP" panose="020B0200000000000000" pitchFamily="50" charset="-128"/>
                <a:ea typeface="Noto Sans JP" panose="020B0200000000000000" pitchFamily="50" charset="-128"/>
              </a:endParaRPr>
            </a:p>
            <a:p>
              <a:pPr marL="171450" indent="-171450">
                <a:lnSpc>
                  <a:spcPct val="115000"/>
                </a:lnSpc>
                <a:buFont typeface="Arial" panose="020B0604020202020204" pitchFamily="34" charset="0"/>
                <a:buChar char="•"/>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板材の試作・物性試験</a:t>
              </a:r>
              <a:endParaRPr lang="en-US" altLang="ja-JP" sz="1200" dirty="0">
                <a:solidFill>
                  <a:srgbClr val="262626"/>
                </a:solidFill>
                <a:latin typeface="Noto Sans JP" panose="020B0200000000000000" pitchFamily="50" charset="-128"/>
                <a:ea typeface="Noto Sans JP" panose="020B0200000000000000" pitchFamily="50" charset="-128"/>
                <a:cs typeface="Meiryo" pitchFamily="34" charset="-120"/>
              </a:endParaRPr>
            </a:p>
            <a:p>
              <a:pPr>
                <a:lnSpc>
                  <a:spcPct val="115000"/>
                </a:lnSpc>
              </a:pP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r>
                <a:rPr lang="en-US" altLang="ja-JP" sz="1200" b="1" dirty="0" err="1">
                  <a:solidFill>
                    <a:srgbClr val="262626"/>
                  </a:solidFill>
                  <a:latin typeface="Noto Sans JP" panose="020B0200000000000000" pitchFamily="50" charset="-128"/>
                  <a:ea typeface="Noto Sans JP" panose="020B0200000000000000" pitchFamily="50" charset="-128"/>
                  <a:cs typeface="Meiryo" pitchFamily="34" charset="-120"/>
                </a:rPr>
                <a:t>費用の内訳（想定・税込</a:t>
              </a: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endParaRPr lang="en-US" altLang="ja-JP" sz="1200" dirty="0">
                <a:latin typeface="Noto Sans JP" panose="020B0200000000000000" pitchFamily="50" charset="-128"/>
                <a:ea typeface="Noto Sans JP" panose="020B0200000000000000" pitchFamily="50" charset="-128"/>
              </a:endParaRPr>
            </a:p>
            <a:p>
              <a:pPr marL="171450" indent="-171450">
                <a:lnSpc>
                  <a:spcPct val="115000"/>
                </a:lnSpc>
                <a:buFont typeface="Arial" panose="020B0604020202020204" pitchFamily="34" charset="0"/>
                <a:buChar char="•"/>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ごみの回収</a:t>
              </a:r>
              <a:r>
                <a:rPr lang="en-US" altLang="ja-JP" sz="1200" dirty="0">
                  <a:solidFill>
                    <a:srgbClr val="262626"/>
                  </a:solidFill>
                  <a:latin typeface="Noto Sans JP" panose="020B0200000000000000" pitchFamily="50" charset="-128"/>
                  <a:ea typeface="Noto Sans JP" panose="020B0200000000000000" pitchFamily="50" charset="-128"/>
                  <a:cs typeface="Meiryo" pitchFamily="34" charset="-120"/>
                </a:rPr>
                <a:t>　¥</a:t>
              </a:r>
              <a:r>
                <a:rPr lang="ja-JP" altLang="en-US" sz="1200" dirty="0">
                  <a:solidFill>
                    <a:srgbClr val="262626"/>
                  </a:solidFill>
                  <a:latin typeface="Noto Sans JP" panose="020B0200000000000000" pitchFamily="50" charset="-128"/>
                  <a:ea typeface="Noto Sans JP" panose="020B0200000000000000" pitchFamily="50" charset="-128"/>
                  <a:cs typeface="Meiryo" pitchFamily="34" charset="-120"/>
                </a:rPr>
                <a:t>〇〇</a:t>
              </a:r>
              <a:endParaRPr lang="en-US" altLang="ja-JP" sz="1200" dirty="0">
                <a:latin typeface="Noto Sans JP" panose="020B0200000000000000" pitchFamily="50" charset="-128"/>
                <a:ea typeface="Noto Sans JP" panose="020B0200000000000000" pitchFamily="50" charset="-128"/>
              </a:endParaRPr>
            </a:p>
            <a:p>
              <a:pPr marL="171450" indent="-171450">
                <a:lnSpc>
                  <a:spcPct val="115000"/>
                </a:lnSpc>
                <a:buFont typeface="Arial" panose="020B0604020202020204" pitchFamily="34" charset="0"/>
                <a:buChar char="•"/>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板材の試作</a:t>
              </a:r>
              <a:r>
                <a:rPr lang="en-US" altLang="ja-JP" sz="1200" dirty="0">
                  <a:solidFill>
                    <a:srgbClr val="262626"/>
                  </a:solidFill>
                  <a:latin typeface="Noto Sans JP" panose="020B0200000000000000" pitchFamily="50" charset="-128"/>
                  <a:ea typeface="Noto Sans JP" panose="020B0200000000000000" pitchFamily="50" charset="-128"/>
                  <a:cs typeface="Meiryo" pitchFamily="34" charset="-120"/>
                </a:rPr>
                <a:t>　 ¥</a:t>
              </a:r>
              <a:r>
                <a:rPr lang="ja-JP" altLang="en-US" sz="1200" dirty="0">
                  <a:solidFill>
                    <a:srgbClr val="262626"/>
                  </a:solidFill>
                  <a:latin typeface="Noto Sans JP" panose="020B0200000000000000" pitchFamily="50" charset="-128"/>
                  <a:ea typeface="Noto Sans JP" panose="020B0200000000000000" pitchFamily="50" charset="-128"/>
                  <a:cs typeface="Meiryo" pitchFamily="34" charset="-120"/>
                </a:rPr>
                <a:t>〇〇</a:t>
              </a: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合計</a:t>
              </a:r>
              <a:r>
                <a:rPr lang="en-US" altLang="ja-JP" sz="1200" dirty="0">
                  <a:solidFill>
                    <a:srgbClr val="262626"/>
                  </a:solidFill>
                  <a:latin typeface="Noto Sans JP" panose="020B0200000000000000" pitchFamily="50" charset="-128"/>
                  <a:ea typeface="Noto Sans JP" panose="020B0200000000000000" pitchFamily="50" charset="-128"/>
                  <a:cs typeface="Meiryo" pitchFamily="34" charset="-120"/>
                </a:rPr>
                <a:t>　 ¥</a:t>
              </a:r>
              <a:r>
                <a:rPr lang="ja-JP" altLang="en-US" sz="1200" dirty="0">
                  <a:solidFill>
                    <a:srgbClr val="262626"/>
                  </a:solidFill>
                  <a:latin typeface="Noto Sans JP" panose="020B0200000000000000" pitchFamily="50" charset="-128"/>
                  <a:ea typeface="Noto Sans JP" panose="020B0200000000000000" pitchFamily="50" charset="-128"/>
                  <a:cs typeface="Meiryo" pitchFamily="34" charset="-120"/>
                </a:rPr>
                <a:t>〇〇</a:t>
              </a:r>
              <a:endParaRPr lang="en-US" altLang="ja-JP" sz="1200" dirty="0">
                <a:solidFill>
                  <a:srgbClr val="262626"/>
                </a:solidFill>
                <a:latin typeface="Noto Sans JP" panose="020B0200000000000000" pitchFamily="50" charset="-128"/>
                <a:ea typeface="Noto Sans JP" panose="020B0200000000000000" pitchFamily="50" charset="-128"/>
                <a:cs typeface="Meiryo" pitchFamily="34" charset="-120"/>
              </a:endParaRPr>
            </a:p>
            <a:p>
              <a:pPr>
                <a:lnSpc>
                  <a:spcPct val="115000"/>
                </a:lnSpc>
              </a:pPr>
              <a:endParaRPr lang="en-US" altLang="ja-JP" sz="1200" dirty="0">
                <a:latin typeface="Noto Sans JP" panose="020B0200000000000000" pitchFamily="50" charset="-128"/>
                <a:ea typeface="Noto Sans JP" panose="020B0200000000000000" pitchFamily="50" charset="-128"/>
              </a:endParaRPr>
            </a:p>
            <a:p>
              <a:pPr>
                <a:lnSpc>
                  <a:spcPct val="115000"/>
                </a:lnSpc>
              </a:pP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r>
                <a:rPr lang="en-US" altLang="ja-JP" sz="1200" b="1" dirty="0" err="1">
                  <a:solidFill>
                    <a:srgbClr val="262626"/>
                  </a:solidFill>
                  <a:latin typeface="Noto Sans JP" panose="020B0200000000000000" pitchFamily="50" charset="-128"/>
                  <a:ea typeface="Noto Sans JP" panose="020B0200000000000000" pitchFamily="50" charset="-128"/>
                  <a:cs typeface="Meiryo" pitchFamily="34" charset="-120"/>
                </a:rPr>
                <a:t>期待される結果（想定</a:t>
              </a: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endParaRPr lang="en-US" altLang="ja-JP" sz="1200" dirty="0">
                <a:latin typeface="Noto Sans JP" panose="020B0200000000000000" pitchFamily="50" charset="-128"/>
                <a:ea typeface="Noto Sans JP" panose="020B0200000000000000" pitchFamily="50" charset="-128"/>
              </a:endParaRPr>
            </a:p>
            <a:p>
              <a:pPr marL="171450" indent="-171450">
                <a:lnSpc>
                  <a:spcPct val="115000"/>
                </a:lnSpc>
                <a:buFont typeface="Arial" panose="020B0604020202020204" pitchFamily="34" charset="0"/>
                <a:buChar char="•"/>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人工芝・試合ごみのどちらが板材に適しているかを判別</a:t>
              </a:r>
              <a:endParaRPr lang="en-US" altLang="ja-JP" sz="1200" dirty="0">
                <a:latin typeface="Noto Sans JP" panose="020B0200000000000000" pitchFamily="50" charset="-128"/>
                <a:ea typeface="Noto Sans JP" panose="020B0200000000000000" pitchFamily="50" charset="-128"/>
              </a:endParaRPr>
            </a:p>
            <a:p>
              <a:pPr marL="171450" indent="-171450">
                <a:lnSpc>
                  <a:spcPct val="115000"/>
                </a:lnSpc>
                <a:buFont typeface="Arial" panose="020B0604020202020204" pitchFamily="34" charset="0"/>
                <a:buChar char="•"/>
              </a:pPr>
              <a:r>
                <a:rPr lang="ja-JP" altLang="en-US" sz="1200" dirty="0">
                  <a:solidFill>
                    <a:srgbClr val="262626"/>
                  </a:solidFill>
                  <a:latin typeface="Noto Sans JP" panose="020B0200000000000000" pitchFamily="50" charset="-128"/>
                  <a:ea typeface="Noto Sans JP" panose="020B0200000000000000" pitchFamily="50" charset="-128"/>
                  <a:cs typeface="Meiryo" pitchFamily="34" charset="-120"/>
                </a:rPr>
                <a:t>フルプロトタイピング</a:t>
              </a: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で回収するごみの方向性を決定</a:t>
              </a:r>
              <a:endParaRPr lang="en-US" altLang="ja-JP" sz="1200" dirty="0">
                <a:latin typeface="Noto Sans JP" panose="020B0200000000000000" pitchFamily="50" charset="-128"/>
                <a:ea typeface="Noto Sans JP" panose="020B0200000000000000" pitchFamily="50" charset="-128"/>
              </a:endParaRPr>
            </a:p>
            <a:p>
              <a:pPr marL="171450" indent="-171450">
                <a:lnSpc>
                  <a:spcPct val="115000"/>
                </a:lnSpc>
                <a:buFont typeface="Arial" panose="020B0604020202020204" pitchFamily="34" charset="0"/>
                <a:buChar char="•"/>
              </a:pPr>
              <a:r>
                <a:rPr lang="en-US" altLang="ja-JP" sz="1200" dirty="0" err="1">
                  <a:solidFill>
                    <a:srgbClr val="262626"/>
                  </a:solidFill>
                  <a:latin typeface="Noto Sans JP" panose="020B0200000000000000" pitchFamily="50" charset="-128"/>
                  <a:ea typeface="Noto Sans JP" panose="020B0200000000000000" pitchFamily="50" charset="-128"/>
                  <a:cs typeface="Meiryo" pitchFamily="34" charset="-120"/>
                </a:rPr>
                <a:t>ベンチとして使用可能かの初期判断材料を取得</a:t>
              </a:r>
              <a:endParaRPr lang="en-US" altLang="ja-JP" sz="1200" dirty="0">
                <a:latin typeface="Noto Sans JP" panose="020B0200000000000000" pitchFamily="50" charset="-128"/>
                <a:ea typeface="Noto Sans JP" panose="020B0200000000000000" pitchFamily="50" charset="-128"/>
              </a:endParaRPr>
            </a:p>
            <a:p>
              <a:endParaRPr lang="ja-JP" altLang="en-US" sz="1200" dirty="0">
                <a:latin typeface="Noto Sans JP" panose="020B0200000000000000" pitchFamily="50" charset="-128"/>
                <a:ea typeface="Noto Sans JP" panose="020B0200000000000000" pitchFamily="50" charset="-128"/>
              </a:endParaRPr>
            </a:p>
          </p:txBody>
        </p:sp>
      </p:grpSp>
      <p:grpSp>
        <p:nvGrpSpPr>
          <p:cNvPr id="24" name="グループ化 23">
            <a:extLst>
              <a:ext uri="{FF2B5EF4-FFF2-40B4-BE49-F238E27FC236}">
                <a16:creationId xmlns:a16="http://schemas.microsoft.com/office/drawing/2014/main" id="{0EFE05D3-3288-58BD-5372-D40EF5B39BC4}"/>
              </a:ext>
            </a:extLst>
          </p:cNvPr>
          <p:cNvGrpSpPr/>
          <p:nvPr/>
        </p:nvGrpSpPr>
        <p:grpSpPr>
          <a:xfrm>
            <a:off x="6423660" y="1219200"/>
            <a:ext cx="5280660" cy="4023360"/>
            <a:chOff x="4206240" y="1920240"/>
            <a:chExt cx="3611880" cy="4023360"/>
          </a:xfrm>
        </p:grpSpPr>
        <p:sp>
          <p:nvSpPr>
            <p:cNvPr id="25" name="Shape 9">
              <a:extLst>
                <a:ext uri="{FF2B5EF4-FFF2-40B4-BE49-F238E27FC236}">
                  <a16:creationId xmlns:a16="http://schemas.microsoft.com/office/drawing/2014/main" id="{571A63B4-55BD-77CD-A1E0-B7927EFA27F0}"/>
                </a:ext>
              </a:extLst>
            </p:cNvPr>
            <p:cNvSpPr/>
            <p:nvPr/>
          </p:nvSpPr>
          <p:spPr>
            <a:xfrm>
              <a:off x="4206240" y="1920240"/>
              <a:ext cx="3611880" cy="502920"/>
            </a:xfrm>
            <a:prstGeom prst="rect">
              <a:avLst/>
            </a:prstGeom>
            <a:solidFill>
              <a:srgbClr val="1B2B44"/>
            </a:solidFill>
            <a:ln/>
          </p:spPr>
          <p:txBody>
            <a:bodyPr/>
            <a:lstStyle/>
            <a:p>
              <a:endParaRPr lang="ja-JP" altLang="en-US">
                <a:latin typeface="Noto Sans JP" panose="020B0200000000000000" pitchFamily="50" charset="-128"/>
                <a:ea typeface="Noto Sans JP" panose="020B0200000000000000" pitchFamily="50" charset="-128"/>
              </a:endParaRPr>
            </a:p>
          </p:txBody>
        </p:sp>
        <p:sp>
          <p:nvSpPr>
            <p:cNvPr id="26" name="Text 10">
              <a:extLst>
                <a:ext uri="{FF2B5EF4-FFF2-40B4-BE49-F238E27FC236}">
                  <a16:creationId xmlns:a16="http://schemas.microsoft.com/office/drawing/2014/main" id="{F3454F1B-71EA-C142-5590-57B6877529BE}"/>
                </a:ext>
              </a:extLst>
            </p:cNvPr>
            <p:cNvSpPr/>
            <p:nvPr/>
          </p:nvSpPr>
          <p:spPr>
            <a:xfrm>
              <a:off x="4206240" y="1920240"/>
              <a:ext cx="3611880" cy="502920"/>
            </a:xfrm>
            <a:prstGeom prst="rect">
              <a:avLst/>
            </a:prstGeom>
            <a:noFill/>
            <a:ln/>
          </p:spPr>
          <p:txBody>
            <a:bodyPr wrap="square" lIns="0" tIns="0" rIns="0" bIns="0" rtlCol="0" anchor="ctr"/>
            <a:lstStyle/>
            <a:p>
              <a:pPr marL="0" indent="0" algn="ctr">
                <a:buNone/>
              </a:pPr>
              <a:r>
                <a:rPr lang="en-US" altLang="ja-JP" sz="1050" dirty="0">
                  <a:solidFill>
                    <a:srgbClr val="FFFFFF"/>
                  </a:solidFill>
                  <a:latin typeface="Noto Sans JP" panose="020B0200000000000000" pitchFamily="50" charset="-128"/>
                  <a:ea typeface="Noto Sans JP" panose="020B0200000000000000" pitchFamily="50" charset="-128"/>
                  <a:cs typeface="Meiryo" pitchFamily="34" charset="-120"/>
                </a:rPr>
                <a:t>2026</a:t>
              </a:r>
              <a:r>
                <a:rPr lang="ja-JP" altLang="en-US" sz="1050" dirty="0">
                  <a:solidFill>
                    <a:srgbClr val="FFFFFF"/>
                  </a:solidFill>
                  <a:latin typeface="Noto Sans JP" panose="020B0200000000000000" pitchFamily="50" charset="-128"/>
                  <a:ea typeface="Noto Sans JP" panose="020B0200000000000000" pitchFamily="50" charset="-128"/>
                  <a:cs typeface="Meiryo" pitchFamily="34" charset="-120"/>
                </a:rPr>
                <a:t>年</a:t>
              </a:r>
              <a:r>
                <a:rPr lang="en-US" altLang="ja-JP" sz="1050" dirty="0">
                  <a:solidFill>
                    <a:srgbClr val="FFFFFF"/>
                  </a:solidFill>
                  <a:latin typeface="Noto Sans JP" panose="020B0200000000000000" pitchFamily="50" charset="-128"/>
                  <a:ea typeface="Noto Sans JP" panose="020B0200000000000000" pitchFamily="50" charset="-128"/>
                  <a:cs typeface="Meiryo" pitchFamily="34" charset="-120"/>
                </a:rPr>
                <a:t>12</a:t>
              </a:r>
              <a:r>
                <a:rPr lang="ja-JP" altLang="en-US" sz="1050" dirty="0">
                  <a:solidFill>
                    <a:srgbClr val="FFFFFF"/>
                  </a:solidFill>
                  <a:latin typeface="Noto Sans JP" panose="020B0200000000000000" pitchFamily="50" charset="-128"/>
                  <a:ea typeface="Noto Sans JP" panose="020B0200000000000000" pitchFamily="50" charset="-128"/>
                  <a:cs typeface="Meiryo" pitchFamily="34" charset="-120"/>
                </a:rPr>
                <a:t>月～</a:t>
              </a:r>
              <a:r>
                <a:rPr lang="en-US" altLang="ja-JP" sz="1050" dirty="0">
                  <a:solidFill>
                    <a:srgbClr val="FFFFFF"/>
                  </a:solidFill>
                  <a:latin typeface="Noto Sans JP" panose="020B0200000000000000" pitchFamily="50" charset="-128"/>
                  <a:ea typeface="Noto Sans JP" panose="020B0200000000000000" pitchFamily="50" charset="-128"/>
                  <a:cs typeface="Meiryo" pitchFamily="34" charset="-120"/>
                </a:rPr>
                <a:t>2027</a:t>
              </a:r>
              <a:r>
                <a:rPr lang="ja-JP" altLang="en-US" sz="1050" dirty="0">
                  <a:solidFill>
                    <a:srgbClr val="FFFFFF"/>
                  </a:solidFill>
                  <a:latin typeface="Noto Sans JP" panose="020B0200000000000000" pitchFamily="50" charset="-128"/>
                  <a:ea typeface="Noto Sans JP" panose="020B0200000000000000" pitchFamily="50" charset="-128"/>
                  <a:cs typeface="Meiryo" pitchFamily="34" charset="-120"/>
                </a:rPr>
                <a:t>年</a:t>
              </a:r>
              <a:r>
                <a:rPr lang="en-US" altLang="ja-JP" sz="1050" dirty="0">
                  <a:solidFill>
                    <a:srgbClr val="FFFFFF"/>
                  </a:solidFill>
                  <a:latin typeface="Noto Sans JP" panose="020B0200000000000000" pitchFamily="50" charset="-128"/>
                  <a:ea typeface="Noto Sans JP" panose="020B0200000000000000" pitchFamily="50" charset="-128"/>
                  <a:cs typeface="Meiryo" pitchFamily="34" charset="-120"/>
                </a:rPr>
                <a:t>3</a:t>
              </a:r>
              <a:r>
                <a:rPr lang="ja-JP" altLang="en-US" sz="1050" dirty="0">
                  <a:solidFill>
                    <a:srgbClr val="FFFFFF"/>
                  </a:solidFill>
                  <a:latin typeface="Noto Sans JP" panose="020B0200000000000000" pitchFamily="50" charset="-128"/>
                  <a:ea typeface="Noto Sans JP" panose="020B0200000000000000" pitchFamily="50" charset="-128"/>
                  <a:cs typeface="Meiryo" pitchFamily="34" charset="-120"/>
                </a:rPr>
                <a:t>月　</a:t>
              </a:r>
              <a:r>
                <a:rPr lang="en-US" sz="1150" b="1" dirty="0" err="1">
                  <a:solidFill>
                    <a:srgbClr val="FFFFFF"/>
                  </a:solidFill>
                  <a:latin typeface="Noto Sans JP" panose="020B0200000000000000" pitchFamily="50" charset="-128"/>
                  <a:ea typeface="Noto Sans JP" panose="020B0200000000000000" pitchFamily="50" charset="-128"/>
                  <a:cs typeface="Meiryo" pitchFamily="34" charset="-120"/>
                </a:rPr>
                <a:t>フルプロトタイピング</a:t>
              </a:r>
              <a:endParaRPr lang="en-US" sz="1050" dirty="0">
                <a:latin typeface="Noto Sans JP" panose="020B0200000000000000" pitchFamily="50" charset="-128"/>
                <a:ea typeface="Noto Sans JP" panose="020B0200000000000000" pitchFamily="50" charset="-128"/>
              </a:endParaRPr>
            </a:p>
          </p:txBody>
        </p:sp>
        <p:sp>
          <p:nvSpPr>
            <p:cNvPr id="27" name="Shape 11">
              <a:extLst>
                <a:ext uri="{FF2B5EF4-FFF2-40B4-BE49-F238E27FC236}">
                  <a16:creationId xmlns:a16="http://schemas.microsoft.com/office/drawing/2014/main" id="{95241274-BB07-6907-C078-578949702777}"/>
                </a:ext>
              </a:extLst>
            </p:cNvPr>
            <p:cNvSpPr/>
            <p:nvPr/>
          </p:nvSpPr>
          <p:spPr>
            <a:xfrm>
              <a:off x="4206240" y="2423160"/>
              <a:ext cx="3611880" cy="3520440"/>
            </a:xfrm>
            <a:prstGeom prst="rect">
              <a:avLst/>
            </a:prstGeom>
            <a:ln w="12700">
              <a:solidFill>
                <a:srgbClr val="CCCCCC"/>
              </a:solidFill>
              <a:prstDash val="solid"/>
            </a:ln>
          </p:spPr>
          <p:txBody>
            <a:bodyPr anchor="ctr"/>
            <a:lstStyle/>
            <a:p>
              <a:r>
                <a:rPr lang="en-US" altLang="ja-JP" sz="1200" b="1" dirty="0">
                  <a:latin typeface="Noto Sans JP" panose="020B0200000000000000" pitchFamily="50" charset="-128"/>
                  <a:ea typeface="Noto Sans JP" panose="020B0200000000000000" pitchFamily="50" charset="-128"/>
                </a:rPr>
                <a:t>【</a:t>
              </a:r>
              <a:r>
                <a:rPr lang="ja-JP" altLang="ja-JP" sz="1200" b="1" dirty="0">
                  <a:latin typeface="Noto Sans JP" panose="020B0200000000000000" pitchFamily="50" charset="-128"/>
                  <a:ea typeface="Noto Sans JP" panose="020B0200000000000000" pitchFamily="50" charset="-128"/>
                </a:rPr>
                <a:t>実証内容</a:t>
              </a:r>
              <a:r>
                <a:rPr lang="en-US" altLang="ja-JP" sz="1200" b="1" dirty="0">
                  <a:latin typeface="Noto Sans JP" panose="020B0200000000000000" pitchFamily="50" charset="-128"/>
                  <a:ea typeface="Noto Sans JP" panose="020B0200000000000000" pitchFamily="50" charset="-128"/>
                </a:rPr>
                <a:t>】</a:t>
              </a: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資材の製造</a:t>
              </a:r>
              <a:endParaRPr lang="en-US" altLang="ja-JP" sz="1200" dirty="0">
                <a:latin typeface="Noto Sans JP" panose="020B0200000000000000" pitchFamily="50" charset="-128"/>
                <a:ea typeface="Noto Sans JP" panose="020B0200000000000000" pitchFamily="50" charset="-128"/>
              </a:endParaRP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製品デザイン案の策定〇〇への設置</a:t>
              </a:r>
              <a:endParaRPr lang="en-US" altLang="ja-JP" sz="1200" dirty="0">
                <a:latin typeface="Noto Sans JP" panose="020B0200000000000000" pitchFamily="50" charset="-128"/>
                <a:ea typeface="Noto Sans JP" panose="020B0200000000000000" pitchFamily="50" charset="-128"/>
              </a:endParaRP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設置状況の最終確認・成果報告会での発表準備</a:t>
              </a:r>
              <a:endParaRPr lang="en-US" altLang="ja-JP" sz="1200" dirty="0">
                <a:latin typeface="Noto Sans JP" panose="020B0200000000000000" pitchFamily="50" charset="-128"/>
                <a:ea typeface="Noto Sans JP" panose="020B0200000000000000" pitchFamily="50" charset="-128"/>
              </a:endParaRPr>
            </a:p>
            <a:p>
              <a:r>
                <a:rPr lang="ja-JP" altLang="ja-JP" sz="1200" dirty="0">
                  <a:latin typeface="Noto Sans JP" panose="020B0200000000000000" pitchFamily="50" charset="-128"/>
                  <a:ea typeface="Noto Sans JP" panose="020B0200000000000000" pitchFamily="50" charset="-128"/>
                </a:rPr>
                <a:t> </a:t>
              </a:r>
              <a:endParaRPr lang="en-US" altLang="ja-JP" sz="1200" dirty="0">
                <a:latin typeface="Noto Sans JP" panose="020B0200000000000000" pitchFamily="50" charset="-128"/>
                <a:ea typeface="Noto Sans JP" panose="020B0200000000000000" pitchFamily="50" charset="-128"/>
              </a:endParaRPr>
            </a:p>
            <a:p>
              <a:r>
                <a:rPr lang="en-US" altLang="ja-JP" sz="1200" b="1" dirty="0">
                  <a:latin typeface="Noto Sans JP" panose="020B0200000000000000" pitchFamily="50" charset="-128"/>
                  <a:ea typeface="Noto Sans JP" panose="020B0200000000000000" pitchFamily="50" charset="-128"/>
                </a:rPr>
                <a:t>【</a:t>
              </a:r>
              <a:r>
                <a:rPr lang="ja-JP" altLang="ja-JP" sz="1200" b="1" dirty="0">
                  <a:latin typeface="Noto Sans JP" panose="020B0200000000000000" pitchFamily="50" charset="-128"/>
                  <a:ea typeface="Noto Sans JP" panose="020B0200000000000000" pitchFamily="50" charset="-128"/>
                </a:rPr>
                <a:t>費用の内訳（想定</a:t>
              </a:r>
              <a:r>
                <a:rPr lang="ja-JP" altLang="en-US" sz="1200" b="1" dirty="0">
                  <a:latin typeface="Noto Sans JP" panose="020B0200000000000000" pitchFamily="50" charset="-128"/>
                  <a:ea typeface="Noto Sans JP" panose="020B0200000000000000" pitchFamily="50" charset="-128"/>
                </a:rPr>
                <a:t>）</a:t>
              </a:r>
              <a:r>
                <a:rPr lang="en-US" altLang="ja-JP" sz="1200" b="1" dirty="0">
                  <a:latin typeface="Noto Sans JP" panose="020B0200000000000000" pitchFamily="50" charset="-128"/>
                  <a:ea typeface="Noto Sans JP" panose="020B0200000000000000" pitchFamily="50" charset="-128"/>
                </a:rPr>
                <a:t>】</a:t>
              </a: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ごみの回収・資材製造　計¥</a:t>
              </a:r>
              <a:r>
                <a:rPr lang="ja-JP" altLang="en-US" sz="1200" dirty="0">
                  <a:latin typeface="Noto Sans JP" panose="020B0200000000000000" pitchFamily="50" charset="-128"/>
                  <a:ea typeface="Noto Sans JP" panose="020B0200000000000000" pitchFamily="50" charset="-128"/>
                </a:rPr>
                <a:t>〇〇</a:t>
              </a:r>
              <a:endParaRPr lang="en-US" altLang="ja-JP" sz="1200" dirty="0">
                <a:latin typeface="Noto Sans JP" panose="020B0200000000000000" pitchFamily="50" charset="-128"/>
                <a:ea typeface="Noto Sans JP" panose="020B0200000000000000" pitchFamily="50" charset="-128"/>
              </a:endParaRP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製品検討　¥</a:t>
              </a:r>
              <a:r>
                <a:rPr lang="ja-JP" altLang="en-US" sz="1200" dirty="0">
                  <a:latin typeface="Noto Sans JP" panose="020B0200000000000000" pitchFamily="50" charset="-128"/>
                  <a:ea typeface="Noto Sans JP" panose="020B0200000000000000" pitchFamily="50" charset="-128"/>
                </a:rPr>
                <a:t>〇〇</a:t>
              </a:r>
              <a:endParaRPr lang="en-US" altLang="ja-JP" sz="1200" dirty="0">
                <a:latin typeface="Noto Sans JP" panose="020B0200000000000000" pitchFamily="50" charset="-128"/>
                <a:ea typeface="Noto Sans JP" panose="020B0200000000000000" pitchFamily="50" charset="-128"/>
              </a:endParaRP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製品組み立て　¥</a:t>
              </a:r>
              <a:r>
                <a:rPr lang="ja-JP" altLang="en-US" sz="1200" dirty="0">
                  <a:latin typeface="Noto Sans JP" panose="020B0200000000000000" pitchFamily="50" charset="-128"/>
                  <a:ea typeface="Noto Sans JP" panose="020B0200000000000000" pitchFamily="50" charset="-128"/>
                </a:rPr>
                <a:t>〇〇</a:t>
              </a:r>
              <a:endParaRPr lang="en-US" altLang="ja-JP" sz="1200" dirty="0">
                <a:latin typeface="Noto Sans JP" panose="020B0200000000000000" pitchFamily="50" charset="-128"/>
                <a:ea typeface="Noto Sans JP" panose="020B0200000000000000" pitchFamily="50" charset="-128"/>
              </a:endParaRPr>
            </a:p>
            <a:p>
              <a:r>
                <a:rPr lang="ja-JP" altLang="en-US" sz="1200" dirty="0">
                  <a:latin typeface="Noto Sans JP" panose="020B0200000000000000" pitchFamily="50" charset="-128"/>
                  <a:ea typeface="Noto Sans JP" panose="020B0200000000000000" pitchFamily="50" charset="-128"/>
                </a:rPr>
                <a:t>合計 </a:t>
              </a:r>
              <a:r>
                <a:rPr lang="ja-JP" altLang="ja-JP" sz="1200" dirty="0">
                  <a:latin typeface="Noto Sans JP" panose="020B0200000000000000" pitchFamily="50" charset="-128"/>
                  <a:ea typeface="Noto Sans JP" panose="020B0200000000000000" pitchFamily="50" charset="-128"/>
                </a:rPr>
                <a:t>¥</a:t>
              </a:r>
              <a:r>
                <a:rPr lang="ja-JP" altLang="en-US" sz="1200" dirty="0">
                  <a:latin typeface="Noto Sans JP" panose="020B0200000000000000" pitchFamily="50" charset="-128"/>
                  <a:ea typeface="Noto Sans JP" panose="020B0200000000000000" pitchFamily="50" charset="-128"/>
                </a:rPr>
                <a:t>〇〇</a:t>
              </a:r>
              <a:endParaRPr lang="en-US" altLang="ja-JP" sz="1200" dirty="0">
                <a:latin typeface="Noto Sans JP" panose="020B0200000000000000" pitchFamily="50" charset="-128"/>
                <a:ea typeface="Noto Sans JP" panose="020B0200000000000000" pitchFamily="50" charset="-128"/>
              </a:endParaRPr>
            </a:p>
            <a:p>
              <a:endParaRPr lang="en-US" altLang="ja-JP" sz="1200" dirty="0">
                <a:latin typeface="Noto Sans JP" panose="020B0200000000000000" pitchFamily="50" charset="-128"/>
                <a:ea typeface="Noto Sans JP" panose="020B0200000000000000" pitchFamily="50" charset="-128"/>
              </a:endParaRPr>
            </a:p>
            <a:p>
              <a:r>
                <a:rPr lang="en-US" altLang="ja-JP" sz="1200" b="1" dirty="0">
                  <a:latin typeface="Noto Sans JP" panose="020B0200000000000000" pitchFamily="50" charset="-128"/>
                  <a:ea typeface="Noto Sans JP" panose="020B0200000000000000" pitchFamily="50" charset="-128"/>
                </a:rPr>
                <a:t>【</a:t>
              </a:r>
              <a:r>
                <a:rPr lang="ja-JP" altLang="ja-JP" sz="1200" b="1" dirty="0">
                  <a:latin typeface="Noto Sans JP" panose="020B0200000000000000" pitchFamily="50" charset="-128"/>
                  <a:ea typeface="Noto Sans JP" panose="020B0200000000000000" pitchFamily="50" charset="-128"/>
                </a:rPr>
                <a:t>期待される結果</a:t>
              </a:r>
              <a:r>
                <a:rPr lang="en-US" altLang="ja-JP" sz="1200" b="1" dirty="0">
                  <a:latin typeface="Noto Sans JP" panose="020B0200000000000000" pitchFamily="50" charset="-128"/>
                  <a:ea typeface="Noto Sans JP" panose="020B0200000000000000" pitchFamily="50" charset="-128"/>
                </a:rPr>
                <a:t>】</a:t>
              </a: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資材製造・製品デザイン案の決定</a:t>
              </a:r>
              <a:endParaRPr lang="en-US" altLang="ja-JP" sz="1200" dirty="0">
                <a:latin typeface="Noto Sans JP" panose="020B0200000000000000" pitchFamily="50" charset="-128"/>
                <a:ea typeface="Noto Sans JP" panose="020B0200000000000000" pitchFamily="50" charset="-128"/>
              </a:endParaRP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〇〇への設置完了</a:t>
              </a:r>
              <a:endParaRPr lang="en-US" altLang="ja-JP" sz="1200" dirty="0">
                <a:latin typeface="Noto Sans JP" panose="020B0200000000000000" pitchFamily="50" charset="-128"/>
                <a:ea typeface="Noto Sans JP" panose="020B0200000000000000" pitchFamily="50" charset="-128"/>
              </a:endParaRP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利用者を通じて環境意識の高いクラブとして評価</a:t>
              </a:r>
              <a:endParaRPr lang="en-US" altLang="ja-JP" sz="1200" dirty="0">
                <a:latin typeface="Noto Sans JP" panose="020B0200000000000000" pitchFamily="50" charset="-128"/>
                <a:ea typeface="Noto Sans JP" panose="020B0200000000000000" pitchFamily="50" charset="-128"/>
              </a:endParaRP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2027年度以降の横展開に向けた知見を蓄積</a:t>
              </a:r>
              <a:endParaRPr lang="ja-JP" altLang="en-US" sz="1200" dirty="0">
                <a:latin typeface="Noto Sans JP" panose="020B0200000000000000" pitchFamily="50" charset="-128"/>
                <a:ea typeface="Noto Sans JP" panose="020B0200000000000000" pitchFamily="50" charset="-128"/>
              </a:endParaRPr>
            </a:p>
          </p:txBody>
        </p:sp>
      </p:grpSp>
      <p:sp>
        <p:nvSpPr>
          <p:cNvPr id="29" name="スライド番号プレースホルダー 28">
            <a:extLst>
              <a:ext uri="{FF2B5EF4-FFF2-40B4-BE49-F238E27FC236}">
                <a16:creationId xmlns:a16="http://schemas.microsoft.com/office/drawing/2014/main" id="{8A11E234-FBA9-BC3E-AD47-6D14C0970D58}"/>
              </a:ext>
            </a:extLst>
          </p:cNvPr>
          <p:cNvSpPr>
            <a:spLocks noGrp="1"/>
          </p:cNvSpPr>
          <p:nvPr>
            <p:ph type="sldNum" sz="quarter" idx="4"/>
          </p:nvPr>
        </p:nvSpPr>
        <p:spPr/>
        <p:txBody>
          <a:bodyPr/>
          <a:lstStyle/>
          <a:p>
            <a:fld id="{F5764817-7C9A-4F79-93C0-A71CCB4FBE36}" type="slidenum">
              <a:rPr kumimoji="1" lang="ja-JP" altLang="en-US" smtClean="0"/>
              <a:t>18</a:t>
            </a:fld>
            <a:endParaRPr kumimoji="1" lang="ja-JP" altLang="en-US"/>
          </a:p>
        </p:txBody>
      </p:sp>
    </p:spTree>
    <p:extLst>
      <p:ext uri="{BB962C8B-B14F-4D97-AF65-F5344CB8AC3E}">
        <p14:creationId xmlns:p14="http://schemas.microsoft.com/office/powerpoint/2010/main" val="11736181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2F8DAE-5FC7-967B-6295-50A20E2DD8AD}"/>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C3D456E7-441A-DDCD-3266-B9B10532EFD2}"/>
              </a:ext>
            </a:extLst>
          </p:cNvPr>
          <p:cNvSpPr>
            <a:spLocks noGrp="1"/>
          </p:cNvSpPr>
          <p:nvPr>
            <p:ph type="body" sz="quarter" idx="10"/>
          </p:nvPr>
        </p:nvSpPr>
        <p:spPr/>
        <p:txBody>
          <a:bodyPr>
            <a:normAutofit lnSpcReduction="10000"/>
          </a:bodyPr>
          <a:lstStyle/>
          <a:p>
            <a:r>
              <a:rPr lang="en-US" altLang="ja-JP" dirty="0">
                <a:solidFill>
                  <a:srgbClr val="262626"/>
                </a:solidFill>
                <a:cs typeface="Meiryo" pitchFamily="34" charset="-120"/>
              </a:rPr>
              <a:t>5-2　</a:t>
            </a:r>
            <a:r>
              <a:rPr lang="en-US" altLang="ja-JP" dirty="0" err="1">
                <a:solidFill>
                  <a:srgbClr val="262626"/>
                </a:solidFill>
                <a:cs typeface="Meiryo" pitchFamily="34" charset="-120"/>
              </a:rPr>
              <a:t>製品・サービス実装までのロードマップ</a:t>
            </a:r>
            <a:r>
              <a:rPr lang="ja-JP" altLang="en-US" dirty="0">
                <a:solidFill>
                  <a:srgbClr val="262626"/>
                </a:solidFill>
                <a:cs typeface="Meiryo" pitchFamily="34" charset="-120"/>
              </a:rPr>
              <a:t> （作成例）</a:t>
            </a:r>
            <a:endParaRPr lang="en-US" altLang="ja-JP" dirty="0"/>
          </a:p>
        </p:txBody>
      </p:sp>
      <p:sp>
        <p:nvSpPr>
          <p:cNvPr id="7" name="Shape 5">
            <a:extLst>
              <a:ext uri="{FF2B5EF4-FFF2-40B4-BE49-F238E27FC236}">
                <a16:creationId xmlns:a16="http://schemas.microsoft.com/office/drawing/2014/main" id="{B37C2348-F1A7-3B75-1C8A-0C5D33329B5C}"/>
              </a:ext>
            </a:extLst>
          </p:cNvPr>
          <p:cNvSpPr/>
          <p:nvPr/>
        </p:nvSpPr>
        <p:spPr>
          <a:xfrm>
            <a:off x="536845" y="1107440"/>
            <a:ext cx="3611880" cy="411480"/>
          </a:xfrm>
          <a:prstGeom prst="rect">
            <a:avLst/>
          </a:prstGeom>
          <a:solidFill>
            <a:srgbClr val="1B2B44"/>
          </a:solidFill>
          <a:ln/>
        </p:spPr>
        <p:txBody>
          <a:bodyPr/>
          <a:lstStyle/>
          <a:p>
            <a:endParaRPr lang="ja-JP" altLang="en-US">
              <a:latin typeface="Noto Sans JP" panose="020B0200000000000000" pitchFamily="50" charset="-128"/>
              <a:ea typeface="Noto Sans JP" panose="020B0200000000000000" pitchFamily="50" charset="-128"/>
            </a:endParaRPr>
          </a:p>
        </p:txBody>
      </p:sp>
      <p:sp>
        <p:nvSpPr>
          <p:cNvPr id="8" name="Text 6">
            <a:extLst>
              <a:ext uri="{FF2B5EF4-FFF2-40B4-BE49-F238E27FC236}">
                <a16:creationId xmlns:a16="http://schemas.microsoft.com/office/drawing/2014/main" id="{F3E1FE7F-9E3F-1CED-5096-E4F025B21C23}"/>
              </a:ext>
            </a:extLst>
          </p:cNvPr>
          <p:cNvSpPr/>
          <p:nvPr/>
        </p:nvSpPr>
        <p:spPr>
          <a:xfrm>
            <a:off x="536845" y="1107440"/>
            <a:ext cx="3611880" cy="411480"/>
          </a:xfrm>
          <a:prstGeom prst="rect">
            <a:avLst/>
          </a:prstGeom>
          <a:noFill/>
          <a:ln/>
        </p:spPr>
        <p:txBody>
          <a:bodyPr wrap="square" lIns="0" tIns="0" rIns="0" bIns="0" rtlCol="0" anchor="ctr"/>
          <a:lstStyle/>
          <a:p>
            <a:pPr marL="0" indent="0" algn="ctr">
              <a:buNone/>
            </a:pPr>
            <a:r>
              <a:rPr lang="en-US" sz="1300" b="1" dirty="0">
                <a:solidFill>
                  <a:srgbClr val="FFFFFF"/>
                </a:solidFill>
                <a:latin typeface="Noto Sans JP" panose="020B0200000000000000" pitchFamily="50" charset="-128"/>
                <a:ea typeface="Noto Sans JP" panose="020B0200000000000000" pitchFamily="50" charset="-128"/>
                <a:cs typeface="Meiryo" pitchFamily="34" charset="-120"/>
              </a:rPr>
              <a:t>2026年度</a:t>
            </a:r>
            <a:endParaRPr lang="en-US" sz="1300" dirty="0">
              <a:latin typeface="Noto Sans JP" panose="020B0200000000000000" pitchFamily="50" charset="-128"/>
              <a:ea typeface="Noto Sans JP" panose="020B0200000000000000" pitchFamily="50" charset="-128"/>
            </a:endParaRPr>
          </a:p>
        </p:txBody>
      </p:sp>
      <p:sp>
        <p:nvSpPr>
          <p:cNvPr id="9" name="Shape 7">
            <a:extLst>
              <a:ext uri="{FF2B5EF4-FFF2-40B4-BE49-F238E27FC236}">
                <a16:creationId xmlns:a16="http://schemas.microsoft.com/office/drawing/2014/main" id="{CBB93699-7799-5B92-18DE-12019C649428}"/>
              </a:ext>
            </a:extLst>
          </p:cNvPr>
          <p:cNvSpPr/>
          <p:nvPr/>
        </p:nvSpPr>
        <p:spPr>
          <a:xfrm>
            <a:off x="536845" y="1518920"/>
            <a:ext cx="3611880" cy="3017520"/>
          </a:xfrm>
          <a:prstGeom prst="rect">
            <a:avLst/>
          </a:prstGeom>
          <a:ln w="12700">
            <a:solidFill>
              <a:srgbClr val="CCCCCC"/>
            </a:solidFill>
            <a:prstDash val="solid"/>
          </a:ln>
        </p:spPr>
        <p:txBody>
          <a:bodyPr anchor="ctr"/>
          <a:lstStyle/>
          <a:p>
            <a:pPr>
              <a:lnSpc>
                <a:spcPct val="115000"/>
              </a:lnSpc>
            </a:pP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r>
              <a:rPr lang="en-US" altLang="ja-JP" sz="1200" b="1" dirty="0" err="1">
                <a:solidFill>
                  <a:srgbClr val="262626"/>
                </a:solidFill>
                <a:latin typeface="Noto Sans JP" panose="020B0200000000000000" pitchFamily="50" charset="-128"/>
                <a:ea typeface="Noto Sans JP" panose="020B0200000000000000" pitchFamily="50" charset="-128"/>
                <a:cs typeface="Meiryo" pitchFamily="34" charset="-120"/>
              </a:rPr>
              <a:t>実証内容</a:t>
            </a: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endParaRPr lang="en-US" altLang="ja-JP" sz="1200" dirty="0">
              <a:latin typeface="Noto Sans JP" panose="020B0200000000000000" pitchFamily="50" charset="-128"/>
              <a:ea typeface="Noto Sans JP" panose="020B0200000000000000" pitchFamily="50" charset="-128"/>
            </a:endParaRPr>
          </a:p>
          <a:p>
            <a:pPr marL="171450" indent="-171450">
              <a:lnSpc>
                <a:spcPct val="115000"/>
              </a:lnSpc>
              <a:buFont typeface="Arial" panose="020B0604020202020204" pitchFamily="34" charset="0"/>
              <a:buChar char="•"/>
            </a:pPr>
            <a:r>
              <a:rPr lang="ja-JP" altLang="en-US" sz="1200" dirty="0">
                <a:solidFill>
                  <a:srgbClr val="262626"/>
                </a:solidFill>
                <a:latin typeface="Noto Sans JP" panose="020B0200000000000000" pitchFamily="50" charset="-128"/>
                <a:ea typeface="Noto Sans JP" panose="020B0200000000000000" pitchFamily="50" charset="-128"/>
                <a:cs typeface="Meiryo" pitchFamily="34" charset="-120"/>
              </a:rPr>
              <a:t>人工芝・試合ごみのリサイクル実証事業</a:t>
            </a:r>
            <a:endParaRPr lang="en-US" altLang="ja-JP" sz="1200" dirty="0">
              <a:solidFill>
                <a:srgbClr val="262626"/>
              </a:solidFill>
              <a:latin typeface="Noto Sans JP" panose="020B0200000000000000" pitchFamily="50" charset="-128"/>
              <a:ea typeface="Noto Sans JP" panose="020B0200000000000000" pitchFamily="50" charset="-128"/>
              <a:cs typeface="Meiryo" pitchFamily="34" charset="-120"/>
            </a:endParaRPr>
          </a:p>
          <a:p>
            <a:pPr>
              <a:lnSpc>
                <a:spcPct val="115000"/>
              </a:lnSpc>
            </a:pP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r>
              <a:rPr lang="en-US" altLang="ja-JP" sz="1200" b="1" dirty="0" err="1">
                <a:solidFill>
                  <a:srgbClr val="262626"/>
                </a:solidFill>
                <a:latin typeface="Noto Sans JP" panose="020B0200000000000000" pitchFamily="50" charset="-128"/>
                <a:ea typeface="Noto Sans JP" panose="020B0200000000000000" pitchFamily="50" charset="-128"/>
                <a:cs typeface="Meiryo" pitchFamily="34" charset="-120"/>
              </a:rPr>
              <a:t>目標（KPI</a:t>
            </a: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endParaRPr lang="en-US" altLang="ja-JP" sz="1200" dirty="0">
              <a:latin typeface="Noto Sans JP" panose="020B0200000000000000" pitchFamily="50" charset="-128"/>
              <a:ea typeface="Noto Sans JP" panose="020B0200000000000000" pitchFamily="50" charset="-128"/>
            </a:endParaRPr>
          </a:p>
          <a:p>
            <a:pPr marL="171450" indent="-171450">
              <a:lnSpc>
                <a:spcPct val="115000"/>
              </a:lnSpc>
              <a:buFont typeface="Arial" panose="020B0604020202020204" pitchFamily="34" charset="0"/>
              <a:buChar char="•"/>
            </a:pPr>
            <a:r>
              <a:rPr lang="ja-JP" altLang="en-US" sz="1200" dirty="0">
                <a:solidFill>
                  <a:srgbClr val="262626"/>
                </a:solidFill>
                <a:latin typeface="Noto Sans JP" panose="020B0200000000000000" pitchFamily="50" charset="-128"/>
                <a:ea typeface="Noto Sans JP" panose="020B0200000000000000" pitchFamily="50" charset="-128"/>
                <a:cs typeface="Meiryo" pitchFamily="34" charset="-120"/>
              </a:rPr>
              <a:t>〇〇の利用者アンケートでの継続利用意向〇〇</a:t>
            </a:r>
            <a:r>
              <a:rPr lang="en-US" altLang="ja-JP" sz="1200" dirty="0">
                <a:solidFill>
                  <a:srgbClr val="262626"/>
                </a:solidFill>
                <a:latin typeface="Noto Sans JP" panose="020B0200000000000000" pitchFamily="50" charset="-128"/>
                <a:ea typeface="Noto Sans JP" panose="020B0200000000000000" pitchFamily="50" charset="-128"/>
                <a:cs typeface="Meiryo" pitchFamily="34" charset="-120"/>
              </a:rPr>
              <a:t>%</a:t>
            </a:r>
            <a:r>
              <a:rPr lang="ja-JP" altLang="en-US" sz="1200" dirty="0">
                <a:solidFill>
                  <a:srgbClr val="262626"/>
                </a:solidFill>
                <a:latin typeface="Noto Sans JP" panose="020B0200000000000000" pitchFamily="50" charset="-128"/>
                <a:ea typeface="Noto Sans JP" panose="020B0200000000000000" pitchFamily="50" charset="-128"/>
                <a:cs typeface="Meiryo" pitchFamily="34" charset="-120"/>
              </a:rPr>
              <a:t>以上を確認</a:t>
            </a:r>
            <a:endParaRPr lang="en-US" altLang="ja-JP" sz="1200" dirty="0">
              <a:solidFill>
                <a:srgbClr val="262626"/>
              </a:solidFill>
              <a:latin typeface="Noto Sans JP" panose="020B0200000000000000" pitchFamily="50" charset="-128"/>
              <a:ea typeface="Noto Sans JP" panose="020B0200000000000000" pitchFamily="50" charset="-128"/>
              <a:cs typeface="Meiryo" pitchFamily="34" charset="-120"/>
            </a:endParaRPr>
          </a:p>
          <a:p>
            <a:pPr marL="171450" indent="-171450">
              <a:lnSpc>
                <a:spcPct val="115000"/>
              </a:lnSpc>
              <a:buFont typeface="Arial" panose="020B0604020202020204" pitchFamily="34" charset="0"/>
              <a:buChar char="•"/>
            </a:pPr>
            <a:r>
              <a:rPr lang="ja-JP" altLang="en-US" sz="1200" dirty="0">
                <a:solidFill>
                  <a:srgbClr val="262626"/>
                </a:solidFill>
                <a:latin typeface="Noto Sans JP" panose="020B0200000000000000" pitchFamily="50" charset="-128"/>
                <a:ea typeface="Noto Sans JP" panose="020B0200000000000000" pitchFamily="50" charset="-128"/>
                <a:cs typeface="Meiryo" pitchFamily="34" charset="-120"/>
              </a:rPr>
              <a:t>原料</a:t>
            </a:r>
            <a:r>
              <a:rPr lang="en-US" altLang="ja-JP" sz="1200" dirty="0">
                <a:solidFill>
                  <a:srgbClr val="262626"/>
                </a:solidFill>
                <a:latin typeface="Noto Sans JP" panose="020B0200000000000000" pitchFamily="50" charset="-128"/>
                <a:ea typeface="Noto Sans JP" panose="020B0200000000000000" pitchFamily="50" charset="-128"/>
                <a:cs typeface="Meiryo" pitchFamily="34" charset="-120"/>
              </a:rPr>
              <a:t>1kg</a:t>
            </a:r>
            <a:r>
              <a:rPr lang="ja-JP" altLang="en-US" sz="1200" dirty="0">
                <a:solidFill>
                  <a:srgbClr val="262626"/>
                </a:solidFill>
                <a:latin typeface="Noto Sans JP" panose="020B0200000000000000" pitchFamily="50" charset="-128"/>
                <a:ea typeface="Noto Sans JP" panose="020B0200000000000000" pitchFamily="50" charset="-128"/>
                <a:cs typeface="Meiryo" pitchFamily="34" charset="-120"/>
              </a:rPr>
              <a:t>あたりの製造コストが想定原価水準に収まることを確認（採算性の検証）</a:t>
            </a:r>
            <a:endParaRPr lang="en-US" altLang="ja-JP" sz="1200" dirty="0">
              <a:solidFill>
                <a:srgbClr val="262626"/>
              </a:solidFill>
              <a:latin typeface="Noto Sans JP" panose="020B0200000000000000" pitchFamily="50" charset="-128"/>
              <a:ea typeface="Noto Sans JP" panose="020B0200000000000000" pitchFamily="50" charset="-128"/>
              <a:cs typeface="Meiryo" pitchFamily="34" charset="-120"/>
            </a:endParaRPr>
          </a:p>
          <a:p>
            <a:pPr>
              <a:lnSpc>
                <a:spcPct val="115000"/>
              </a:lnSpc>
            </a:pP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r>
              <a:rPr lang="en-US" altLang="ja-JP" sz="1200" b="1" dirty="0" err="1">
                <a:solidFill>
                  <a:srgbClr val="262626"/>
                </a:solidFill>
                <a:latin typeface="Noto Sans JP" panose="020B0200000000000000" pitchFamily="50" charset="-128"/>
                <a:ea typeface="Noto Sans JP" panose="020B0200000000000000" pitchFamily="50" charset="-128"/>
                <a:cs typeface="Meiryo" pitchFamily="34" charset="-120"/>
              </a:rPr>
              <a:t>連携パートナーや事務局と連携したい内容</a:t>
            </a:r>
            <a:r>
              <a:rPr lang="en-US" altLang="ja-JP" sz="1200" b="1" dirty="0">
                <a:solidFill>
                  <a:srgbClr val="262626"/>
                </a:solidFill>
                <a:latin typeface="Noto Sans JP" panose="020B0200000000000000" pitchFamily="50" charset="-128"/>
                <a:ea typeface="Noto Sans JP" panose="020B0200000000000000" pitchFamily="50" charset="-128"/>
                <a:cs typeface="Meiryo" pitchFamily="34" charset="-120"/>
              </a:rPr>
              <a:t>】</a:t>
            </a:r>
            <a:endParaRPr lang="en-US" altLang="ja-JP" sz="1200" dirty="0">
              <a:latin typeface="Noto Sans JP" panose="020B0200000000000000" pitchFamily="50" charset="-128"/>
              <a:ea typeface="Noto Sans JP" panose="020B0200000000000000" pitchFamily="50" charset="-128"/>
            </a:endParaRPr>
          </a:p>
          <a:p>
            <a:pPr marL="171450" indent="-171450">
              <a:lnSpc>
                <a:spcPct val="115000"/>
              </a:lnSpc>
              <a:buFont typeface="Arial" panose="020B0604020202020204" pitchFamily="34" charset="0"/>
              <a:buChar char="•"/>
            </a:pPr>
            <a:r>
              <a:rPr lang="ja-JP" altLang="en-US" sz="1200" dirty="0">
                <a:latin typeface="Noto Sans JP" panose="020B0200000000000000" pitchFamily="50" charset="-128"/>
                <a:ea typeface="Noto Sans JP" panose="020B0200000000000000" pitchFamily="50" charset="-128"/>
              </a:rPr>
              <a:t>人工芝・試合ごみの回収協力、廃棄物業者の紹介</a:t>
            </a:r>
            <a:endParaRPr lang="en-US" altLang="ja-JP" sz="1200" dirty="0">
              <a:latin typeface="Noto Sans JP" panose="020B0200000000000000" pitchFamily="50" charset="-128"/>
              <a:ea typeface="Noto Sans JP" panose="020B0200000000000000" pitchFamily="50" charset="-128"/>
            </a:endParaRPr>
          </a:p>
          <a:p>
            <a:pPr marL="171450" indent="-171450">
              <a:lnSpc>
                <a:spcPct val="115000"/>
              </a:lnSpc>
              <a:buFont typeface="Arial" panose="020B0604020202020204" pitchFamily="34" charset="0"/>
              <a:buChar char="•"/>
            </a:pPr>
            <a:r>
              <a:rPr lang="ja-JP" altLang="en-US" sz="1200" dirty="0">
                <a:latin typeface="Noto Sans JP" panose="020B0200000000000000" pitchFamily="50" charset="-128"/>
                <a:ea typeface="Noto Sans JP" panose="020B0200000000000000" pitchFamily="50" charset="-128"/>
              </a:rPr>
              <a:t>〇〇のデザインへのフィードバックや設置場所の選定</a:t>
            </a:r>
            <a:endParaRPr lang="en-US" altLang="ja-JP" sz="1200" dirty="0">
              <a:latin typeface="Noto Sans JP" panose="020B0200000000000000" pitchFamily="50" charset="-128"/>
              <a:ea typeface="Noto Sans JP" panose="020B0200000000000000" pitchFamily="50" charset="-128"/>
            </a:endParaRPr>
          </a:p>
        </p:txBody>
      </p:sp>
      <p:sp>
        <p:nvSpPr>
          <p:cNvPr id="11" name="Shape 9">
            <a:extLst>
              <a:ext uri="{FF2B5EF4-FFF2-40B4-BE49-F238E27FC236}">
                <a16:creationId xmlns:a16="http://schemas.microsoft.com/office/drawing/2014/main" id="{3836A354-CD65-819E-7D15-D6533C6C49DD}"/>
              </a:ext>
            </a:extLst>
          </p:cNvPr>
          <p:cNvSpPr/>
          <p:nvPr/>
        </p:nvSpPr>
        <p:spPr>
          <a:xfrm>
            <a:off x="4285885" y="1107440"/>
            <a:ext cx="3611880" cy="411480"/>
          </a:xfrm>
          <a:prstGeom prst="rect">
            <a:avLst/>
          </a:prstGeom>
          <a:solidFill>
            <a:srgbClr val="1B2B44"/>
          </a:solidFill>
          <a:ln/>
        </p:spPr>
        <p:txBody>
          <a:bodyPr/>
          <a:lstStyle/>
          <a:p>
            <a:endParaRPr lang="ja-JP" altLang="en-US">
              <a:latin typeface="Noto Sans JP" panose="020B0200000000000000" pitchFamily="50" charset="-128"/>
              <a:ea typeface="Noto Sans JP" panose="020B0200000000000000" pitchFamily="50" charset="-128"/>
            </a:endParaRPr>
          </a:p>
        </p:txBody>
      </p:sp>
      <p:sp>
        <p:nvSpPr>
          <p:cNvPr id="12" name="Text 10">
            <a:extLst>
              <a:ext uri="{FF2B5EF4-FFF2-40B4-BE49-F238E27FC236}">
                <a16:creationId xmlns:a16="http://schemas.microsoft.com/office/drawing/2014/main" id="{89894983-2B5D-94BB-4C66-EB10CA2FD73B}"/>
              </a:ext>
            </a:extLst>
          </p:cNvPr>
          <p:cNvSpPr/>
          <p:nvPr/>
        </p:nvSpPr>
        <p:spPr>
          <a:xfrm>
            <a:off x="4285885" y="1107440"/>
            <a:ext cx="3611880" cy="411480"/>
          </a:xfrm>
          <a:prstGeom prst="rect">
            <a:avLst/>
          </a:prstGeom>
          <a:noFill/>
          <a:ln/>
        </p:spPr>
        <p:txBody>
          <a:bodyPr wrap="square" lIns="0" tIns="0" rIns="0" bIns="0" rtlCol="0" anchor="ctr"/>
          <a:lstStyle/>
          <a:p>
            <a:pPr marL="0" indent="0" algn="ctr">
              <a:buNone/>
            </a:pPr>
            <a:r>
              <a:rPr lang="en-US" sz="1300" b="1" dirty="0">
                <a:solidFill>
                  <a:srgbClr val="FFFFFF"/>
                </a:solidFill>
                <a:latin typeface="Noto Sans JP" panose="020B0200000000000000" pitchFamily="50" charset="-128"/>
                <a:ea typeface="Noto Sans JP" panose="020B0200000000000000" pitchFamily="50" charset="-128"/>
                <a:cs typeface="Meiryo" pitchFamily="34" charset="-120"/>
              </a:rPr>
              <a:t>2027年度</a:t>
            </a:r>
            <a:endParaRPr lang="en-US" sz="1300" dirty="0">
              <a:latin typeface="Noto Sans JP" panose="020B0200000000000000" pitchFamily="50" charset="-128"/>
              <a:ea typeface="Noto Sans JP" panose="020B0200000000000000" pitchFamily="50" charset="-128"/>
            </a:endParaRPr>
          </a:p>
        </p:txBody>
      </p:sp>
      <p:sp>
        <p:nvSpPr>
          <p:cNvPr id="13" name="Shape 11">
            <a:extLst>
              <a:ext uri="{FF2B5EF4-FFF2-40B4-BE49-F238E27FC236}">
                <a16:creationId xmlns:a16="http://schemas.microsoft.com/office/drawing/2014/main" id="{273E6970-4EB9-6111-647B-690062190DC9}"/>
              </a:ext>
            </a:extLst>
          </p:cNvPr>
          <p:cNvSpPr/>
          <p:nvPr/>
        </p:nvSpPr>
        <p:spPr>
          <a:xfrm>
            <a:off x="4285885" y="1518920"/>
            <a:ext cx="3611880" cy="3017520"/>
          </a:xfrm>
          <a:prstGeom prst="rect">
            <a:avLst/>
          </a:prstGeom>
          <a:ln w="12700">
            <a:solidFill>
              <a:srgbClr val="CCCCCC"/>
            </a:solidFill>
            <a:prstDash val="solid"/>
          </a:ln>
        </p:spPr>
        <p:txBody>
          <a:bodyPr anchor="ctr"/>
          <a:lstStyle/>
          <a:p>
            <a:r>
              <a:rPr lang="en-US" altLang="ja-JP" sz="1200" b="1" dirty="0">
                <a:latin typeface="Noto Sans JP" panose="020B0200000000000000" pitchFamily="50" charset="-128"/>
                <a:ea typeface="Noto Sans JP" panose="020B0200000000000000" pitchFamily="50" charset="-128"/>
              </a:rPr>
              <a:t>【</a:t>
            </a:r>
            <a:r>
              <a:rPr lang="ja-JP" altLang="ja-JP" sz="1200" b="1" dirty="0">
                <a:latin typeface="Noto Sans JP" panose="020B0200000000000000" pitchFamily="50" charset="-128"/>
                <a:ea typeface="Noto Sans JP" panose="020B0200000000000000" pitchFamily="50" charset="-128"/>
              </a:rPr>
              <a:t>実施</a:t>
            </a:r>
            <a:r>
              <a:rPr lang="ja-JP" altLang="en-US" sz="1200" b="1" dirty="0">
                <a:latin typeface="Noto Sans JP" panose="020B0200000000000000" pitchFamily="50" charset="-128"/>
                <a:ea typeface="Noto Sans JP" panose="020B0200000000000000" pitchFamily="50" charset="-128"/>
              </a:rPr>
              <a:t>内容</a:t>
            </a:r>
            <a:r>
              <a:rPr lang="en-US" altLang="ja-JP" sz="1200" b="1" dirty="0">
                <a:latin typeface="Noto Sans JP" panose="020B0200000000000000" pitchFamily="50" charset="-128"/>
                <a:ea typeface="Noto Sans JP" panose="020B0200000000000000" pitchFamily="50" charset="-128"/>
              </a:rPr>
              <a:t>】</a:t>
            </a: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〇〇の設置推進</a:t>
            </a:r>
            <a:endParaRPr lang="en-US" altLang="ja-JP" sz="1200" dirty="0">
              <a:latin typeface="Noto Sans JP" panose="020B0200000000000000" pitchFamily="50" charset="-128"/>
              <a:ea typeface="Noto Sans JP" panose="020B0200000000000000" pitchFamily="50" charset="-128"/>
            </a:endParaRP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清掃活動で回収したごみの原料活用</a:t>
            </a:r>
            <a:endParaRPr lang="en-US" altLang="ja-JP" sz="1200" dirty="0">
              <a:latin typeface="Noto Sans JP" panose="020B0200000000000000" pitchFamily="50" charset="-128"/>
              <a:ea typeface="Noto Sans JP" panose="020B0200000000000000" pitchFamily="50" charset="-128"/>
            </a:endParaRP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環境授業の開催 </a:t>
            </a:r>
            <a:endParaRPr lang="en-US" altLang="ja-JP" sz="1200" dirty="0">
              <a:latin typeface="Noto Sans JP" panose="020B0200000000000000" pitchFamily="50" charset="-128"/>
              <a:ea typeface="Noto Sans JP" panose="020B0200000000000000" pitchFamily="50" charset="-128"/>
            </a:endParaRPr>
          </a:p>
          <a:p>
            <a:pPr marL="171450" indent="-171450">
              <a:buFont typeface="Arial" panose="020B0604020202020204" pitchFamily="34" charset="0"/>
              <a:buChar char="•"/>
            </a:pPr>
            <a:endParaRPr lang="en-US" altLang="ja-JP" sz="1200" dirty="0">
              <a:latin typeface="Noto Sans JP" panose="020B0200000000000000" pitchFamily="50" charset="-128"/>
              <a:ea typeface="Noto Sans JP" panose="020B0200000000000000" pitchFamily="50" charset="-128"/>
            </a:endParaRPr>
          </a:p>
          <a:p>
            <a:r>
              <a:rPr lang="en-US" altLang="ja-JP" sz="1200" b="1" dirty="0">
                <a:latin typeface="Noto Sans JP" panose="020B0200000000000000" pitchFamily="50" charset="-128"/>
                <a:ea typeface="Noto Sans JP" panose="020B0200000000000000" pitchFamily="50" charset="-128"/>
              </a:rPr>
              <a:t>【</a:t>
            </a:r>
            <a:r>
              <a:rPr lang="ja-JP" altLang="ja-JP" sz="1200" b="1" dirty="0">
                <a:latin typeface="Noto Sans JP" panose="020B0200000000000000" pitchFamily="50" charset="-128"/>
                <a:ea typeface="Noto Sans JP" panose="020B0200000000000000" pitchFamily="50" charset="-128"/>
              </a:rPr>
              <a:t>目標（KPI</a:t>
            </a:r>
            <a:r>
              <a:rPr lang="ja-JP" altLang="en-US" sz="1200" b="1" dirty="0">
                <a:latin typeface="Noto Sans JP" panose="020B0200000000000000" pitchFamily="50" charset="-128"/>
                <a:ea typeface="Noto Sans JP" panose="020B0200000000000000" pitchFamily="50" charset="-128"/>
              </a:rPr>
              <a:t>）</a:t>
            </a:r>
            <a:endParaRPr lang="en-US" altLang="ja-JP" sz="1200" b="1" dirty="0">
              <a:latin typeface="Noto Sans JP" panose="020B0200000000000000" pitchFamily="50" charset="-128"/>
              <a:ea typeface="Noto Sans JP" panose="020B0200000000000000" pitchFamily="50" charset="-128"/>
            </a:endParaRP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設置拠点数を前年度比〇倍に拡大</a:t>
            </a:r>
            <a:endParaRPr lang="en-US" altLang="ja-JP" sz="1200" dirty="0">
              <a:latin typeface="Noto Sans JP" panose="020B0200000000000000" pitchFamily="50" charset="-128"/>
              <a:ea typeface="Noto Sans JP" panose="020B0200000000000000" pitchFamily="50" charset="-128"/>
            </a:endParaRP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〇〇の提供による売上成長率〇〇%を目指す </a:t>
            </a:r>
            <a:endParaRPr lang="en-US" altLang="ja-JP" sz="1200" dirty="0">
              <a:latin typeface="Noto Sans JP" panose="020B0200000000000000" pitchFamily="50" charset="-128"/>
              <a:ea typeface="Noto Sans JP" panose="020B0200000000000000" pitchFamily="50" charset="-128"/>
            </a:endParaRPr>
          </a:p>
          <a:p>
            <a:endParaRPr lang="en-US" altLang="ja-JP" sz="1200" dirty="0">
              <a:latin typeface="Noto Sans JP" panose="020B0200000000000000" pitchFamily="50" charset="-128"/>
              <a:ea typeface="Noto Sans JP" panose="020B0200000000000000" pitchFamily="50" charset="-128"/>
            </a:endParaRPr>
          </a:p>
          <a:p>
            <a:r>
              <a:rPr lang="en-US" altLang="ja-JP" sz="1200" b="1" dirty="0">
                <a:latin typeface="Noto Sans JP" panose="020B0200000000000000" pitchFamily="50" charset="-128"/>
                <a:ea typeface="Noto Sans JP" panose="020B0200000000000000" pitchFamily="50" charset="-128"/>
              </a:rPr>
              <a:t>【</a:t>
            </a:r>
            <a:r>
              <a:rPr lang="ja-JP" altLang="ja-JP" sz="1200" b="1" dirty="0">
                <a:latin typeface="Noto Sans JP" panose="020B0200000000000000" pitchFamily="50" charset="-128"/>
                <a:ea typeface="Noto Sans JP" panose="020B0200000000000000" pitchFamily="50" charset="-128"/>
              </a:rPr>
              <a:t>連携したい内容</a:t>
            </a:r>
            <a:r>
              <a:rPr lang="en-US" altLang="ja-JP" sz="1200" b="1" dirty="0">
                <a:latin typeface="Noto Sans JP" panose="020B0200000000000000" pitchFamily="50" charset="-128"/>
                <a:ea typeface="Noto Sans JP" panose="020B0200000000000000" pitchFamily="50" charset="-128"/>
              </a:rPr>
              <a:t>】</a:t>
            </a: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設置場所の選定</a:t>
            </a:r>
            <a:endParaRPr lang="en-US" altLang="ja-JP" sz="1200" dirty="0">
              <a:latin typeface="Noto Sans JP" panose="020B0200000000000000" pitchFamily="50" charset="-128"/>
              <a:ea typeface="Noto Sans JP" panose="020B0200000000000000" pitchFamily="50" charset="-128"/>
            </a:endParaRP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横展開に向けた練習施設関係者へのヒアリング調整</a:t>
            </a:r>
            <a:endParaRPr lang="ja-JP" altLang="en-US" sz="1200" dirty="0">
              <a:latin typeface="Noto Sans JP" panose="020B0200000000000000" pitchFamily="50" charset="-128"/>
              <a:ea typeface="Noto Sans JP" panose="020B0200000000000000" pitchFamily="50" charset="-128"/>
            </a:endParaRPr>
          </a:p>
        </p:txBody>
      </p:sp>
      <p:sp>
        <p:nvSpPr>
          <p:cNvPr id="15" name="Shape 13">
            <a:extLst>
              <a:ext uri="{FF2B5EF4-FFF2-40B4-BE49-F238E27FC236}">
                <a16:creationId xmlns:a16="http://schemas.microsoft.com/office/drawing/2014/main" id="{8913135F-6AA8-2AD7-9D2C-E9EA37B95FCB}"/>
              </a:ext>
            </a:extLst>
          </p:cNvPr>
          <p:cNvSpPr/>
          <p:nvPr/>
        </p:nvSpPr>
        <p:spPr>
          <a:xfrm>
            <a:off x="8034925" y="1107440"/>
            <a:ext cx="3611880" cy="411480"/>
          </a:xfrm>
          <a:prstGeom prst="rect">
            <a:avLst/>
          </a:prstGeom>
          <a:solidFill>
            <a:srgbClr val="1B2B44"/>
          </a:solidFill>
          <a:ln/>
        </p:spPr>
        <p:txBody>
          <a:bodyPr/>
          <a:lstStyle/>
          <a:p>
            <a:endParaRPr lang="ja-JP" altLang="en-US">
              <a:latin typeface="Noto Sans JP" panose="020B0200000000000000" pitchFamily="50" charset="-128"/>
              <a:ea typeface="Noto Sans JP" panose="020B0200000000000000" pitchFamily="50" charset="-128"/>
            </a:endParaRPr>
          </a:p>
        </p:txBody>
      </p:sp>
      <p:sp>
        <p:nvSpPr>
          <p:cNvPr id="16" name="Text 14">
            <a:extLst>
              <a:ext uri="{FF2B5EF4-FFF2-40B4-BE49-F238E27FC236}">
                <a16:creationId xmlns:a16="http://schemas.microsoft.com/office/drawing/2014/main" id="{94DA9FBF-E6DA-C110-0B6F-2E1810D26758}"/>
              </a:ext>
            </a:extLst>
          </p:cNvPr>
          <p:cNvSpPr/>
          <p:nvPr/>
        </p:nvSpPr>
        <p:spPr>
          <a:xfrm>
            <a:off x="8034925" y="1107440"/>
            <a:ext cx="3611880" cy="411480"/>
          </a:xfrm>
          <a:prstGeom prst="rect">
            <a:avLst/>
          </a:prstGeom>
          <a:noFill/>
          <a:ln/>
        </p:spPr>
        <p:txBody>
          <a:bodyPr wrap="square" lIns="0" tIns="0" rIns="0" bIns="0" rtlCol="0" anchor="ctr"/>
          <a:lstStyle/>
          <a:p>
            <a:pPr marL="0" indent="0" algn="ctr">
              <a:buNone/>
            </a:pPr>
            <a:r>
              <a:rPr lang="en-US" sz="1300" b="1" dirty="0">
                <a:solidFill>
                  <a:srgbClr val="FFFFFF"/>
                </a:solidFill>
                <a:latin typeface="Noto Sans JP" panose="020B0200000000000000" pitchFamily="50" charset="-128"/>
                <a:ea typeface="Noto Sans JP" panose="020B0200000000000000" pitchFamily="50" charset="-128"/>
                <a:cs typeface="Meiryo" pitchFamily="34" charset="-120"/>
              </a:rPr>
              <a:t>2028年度</a:t>
            </a:r>
            <a:endParaRPr lang="en-US" sz="1300" dirty="0">
              <a:latin typeface="Noto Sans JP" panose="020B0200000000000000" pitchFamily="50" charset="-128"/>
              <a:ea typeface="Noto Sans JP" panose="020B0200000000000000" pitchFamily="50" charset="-128"/>
            </a:endParaRPr>
          </a:p>
        </p:txBody>
      </p:sp>
      <p:sp>
        <p:nvSpPr>
          <p:cNvPr id="17" name="Shape 15">
            <a:extLst>
              <a:ext uri="{FF2B5EF4-FFF2-40B4-BE49-F238E27FC236}">
                <a16:creationId xmlns:a16="http://schemas.microsoft.com/office/drawing/2014/main" id="{24E9CC03-DE41-0AE0-72E2-07158D37FDE7}"/>
              </a:ext>
            </a:extLst>
          </p:cNvPr>
          <p:cNvSpPr/>
          <p:nvPr/>
        </p:nvSpPr>
        <p:spPr>
          <a:xfrm>
            <a:off x="8034925" y="1518920"/>
            <a:ext cx="3611880" cy="3017520"/>
          </a:xfrm>
          <a:prstGeom prst="rect">
            <a:avLst/>
          </a:prstGeom>
          <a:ln w="12700">
            <a:solidFill>
              <a:srgbClr val="CCCCCC"/>
            </a:solidFill>
            <a:prstDash val="solid"/>
          </a:ln>
        </p:spPr>
        <p:txBody>
          <a:bodyPr anchor="ctr"/>
          <a:lstStyle/>
          <a:p>
            <a:r>
              <a:rPr lang="en-US" altLang="ja-JP" sz="1200" b="1" dirty="0">
                <a:latin typeface="Noto Sans JP" panose="020B0200000000000000" pitchFamily="50" charset="-128"/>
                <a:ea typeface="Noto Sans JP" panose="020B0200000000000000" pitchFamily="50" charset="-128"/>
              </a:rPr>
              <a:t>【</a:t>
            </a:r>
            <a:r>
              <a:rPr lang="ja-JP" altLang="ja-JP" sz="1200" b="1" dirty="0">
                <a:latin typeface="Noto Sans JP" panose="020B0200000000000000" pitchFamily="50" charset="-128"/>
                <a:ea typeface="Noto Sans JP" panose="020B0200000000000000" pitchFamily="50" charset="-128"/>
              </a:rPr>
              <a:t>実施</a:t>
            </a:r>
            <a:r>
              <a:rPr lang="ja-JP" altLang="en-US" sz="1200" b="1" dirty="0">
                <a:latin typeface="Noto Sans JP" panose="020B0200000000000000" pitchFamily="50" charset="-128"/>
                <a:ea typeface="Noto Sans JP" panose="020B0200000000000000" pitchFamily="50" charset="-128"/>
              </a:rPr>
              <a:t>内容</a:t>
            </a:r>
            <a:r>
              <a:rPr lang="en-US" altLang="ja-JP" sz="1200" b="1" dirty="0">
                <a:latin typeface="Noto Sans JP" panose="020B0200000000000000" pitchFamily="50" charset="-128"/>
                <a:ea typeface="Noto Sans JP" panose="020B0200000000000000" pitchFamily="50" charset="-128"/>
              </a:rPr>
              <a:t>】</a:t>
            </a: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LCA（CO2排出量の算出）</a:t>
            </a:r>
            <a:endParaRPr lang="en-US" altLang="ja-JP" sz="1200" dirty="0">
              <a:latin typeface="Noto Sans JP" panose="020B0200000000000000" pitchFamily="50" charset="-128"/>
              <a:ea typeface="Noto Sans JP" panose="020B0200000000000000" pitchFamily="50" charset="-128"/>
            </a:endParaRP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設置場所の拡大</a:t>
            </a:r>
            <a:endParaRPr lang="en-US" altLang="ja-JP" sz="1200" dirty="0">
              <a:latin typeface="Noto Sans JP" panose="020B0200000000000000" pitchFamily="50" charset="-128"/>
              <a:ea typeface="Noto Sans JP" panose="020B0200000000000000" pitchFamily="50" charset="-128"/>
            </a:endParaRP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〇〇以外の製品開発 </a:t>
            </a:r>
            <a:endParaRPr lang="en-US" altLang="ja-JP" sz="1200" dirty="0">
              <a:latin typeface="Noto Sans JP" panose="020B0200000000000000" pitchFamily="50" charset="-128"/>
              <a:ea typeface="Noto Sans JP" panose="020B0200000000000000" pitchFamily="50" charset="-128"/>
            </a:endParaRPr>
          </a:p>
          <a:p>
            <a:r>
              <a:rPr lang="en-US" altLang="ja-JP" sz="1200" b="1" dirty="0">
                <a:latin typeface="Noto Sans JP" panose="020B0200000000000000" pitchFamily="50" charset="-128"/>
                <a:ea typeface="Noto Sans JP" panose="020B0200000000000000" pitchFamily="50" charset="-128"/>
              </a:rPr>
              <a:t>【</a:t>
            </a:r>
            <a:r>
              <a:rPr lang="ja-JP" altLang="ja-JP" sz="1200" b="1" dirty="0">
                <a:latin typeface="Noto Sans JP" panose="020B0200000000000000" pitchFamily="50" charset="-128"/>
                <a:ea typeface="Noto Sans JP" panose="020B0200000000000000" pitchFamily="50" charset="-128"/>
              </a:rPr>
              <a:t>目標（KPI）</a:t>
            </a:r>
            <a:r>
              <a:rPr lang="en-US" altLang="ja-JP" sz="1200" b="1" dirty="0">
                <a:latin typeface="Noto Sans JP" panose="020B0200000000000000" pitchFamily="50" charset="-128"/>
                <a:ea typeface="Noto Sans JP" panose="020B0200000000000000" pitchFamily="50" charset="-128"/>
              </a:rPr>
              <a:t>】</a:t>
            </a: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売上成長率〇〇%</a:t>
            </a:r>
            <a:endParaRPr lang="en-US" altLang="ja-JP" sz="1200" dirty="0">
              <a:latin typeface="Noto Sans JP" panose="020B0200000000000000" pitchFamily="50" charset="-128"/>
              <a:ea typeface="Noto Sans JP" panose="020B0200000000000000" pitchFamily="50" charset="-128"/>
            </a:endParaRP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CO2削減効果の実証</a:t>
            </a:r>
            <a:endParaRPr lang="en-US" altLang="ja-JP" sz="1200" dirty="0">
              <a:latin typeface="Noto Sans JP" panose="020B0200000000000000" pitchFamily="50" charset="-128"/>
              <a:ea typeface="Noto Sans JP" panose="020B0200000000000000" pitchFamily="50" charset="-128"/>
            </a:endParaRP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設置場所3箇所への拡大</a:t>
            </a:r>
            <a:endParaRPr lang="en-US" altLang="ja-JP" sz="1200" dirty="0">
              <a:latin typeface="Noto Sans JP" panose="020B0200000000000000" pitchFamily="50" charset="-128"/>
              <a:ea typeface="Noto Sans JP" panose="020B0200000000000000" pitchFamily="50" charset="-128"/>
            </a:endParaRP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新製品3品の開発 </a:t>
            </a:r>
            <a:endParaRPr lang="en-US" altLang="ja-JP" sz="1200" dirty="0">
              <a:latin typeface="Noto Sans JP" panose="020B0200000000000000" pitchFamily="50" charset="-128"/>
              <a:ea typeface="Noto Sans JP" panose="020B0200000000000000" pitchFamily="50" charset="-128"/>
            </a:endParaRPr>
          </a:p>
          <a:p>
            <a:r>
              <a:rPr lang="en-US" altLang="ja-JP" sz="1200" b="1" dirty="0">
                <a:latin typeface="Noto Sans JP" panose="020B0200000000000000" pitchFamily="50" charset="-128"/>
                <a:ea typeface="Noto Sans JP" panose="020B0200000000000000" pitchFamily="50" charset="-128"/>
              </a:rPr>
              <a:t>【</a:t>
            </a:r>
            <a:r>
              <a:rPr lang="ja-JP" altLang="ja-JP" sz="1200" b="1" dirty="0">
                <a:latin typeface="Noto Sans JP" panose="020B0200000000000000" pitchFamily="50" charset="-128"/>
                <a:ea typeface="Noto Sans JP" panose="020B0200000000000000" pitchFamily="50" charset="-128"/>
              </a:rPr>
              <a:t>将来における目指す姿</a:t>
            </a:r>
            <a:r>
              <a:rPr lang="en-US" altLang="ja-JP" sz="1200" b="1" dirty="0">
                <a:latin typeface="Noto Sans JP" panose="020B0200000000000000" pitchFamily="50" charset="-128"/>
                <a:ea typeface="Noto Sans JP" panose="020B0200000000000000" pitchFamily="50" charset="-128"/>
              </a:rPr>
              <a:t>】</a:t>
            </a:r>
          </a:p>
          <a:p>
            <a:pPr marL="171450" indent="-171450">
              <a:buFont typeface="Arial" panose="020B0604020202020204" pitchFamily="34" charset="0"/>
              <a:buChar char="•"/>
            </a:pPr>
            <a:r>
              <a:rPr lang="ja-JP" altLang="ja-JP" sz="1200" dirty="0">
                <a:latin typeface="Noto Sans JP" panose="020B0200000000000000" pitchFamily="50" charset="-128"/>
                <a:ea typeface="Noto Sans JP" panose="020B0200000000000000" pitchFamily="50" charset="-128"/>
              </a:rPr>
              <a:t>〇〇を皮切りに県内の施設・拠点への製品設置を推進し、廃棄物リサイクルを通じて地域の温暖化対策に貢献</a:t>
            </a:r>
            <a:endParaRPr lang="ja-JP" altLang="en-US" sz="1200" dirty="0">
              <a:latin typeface="Noto Sans JP" panose="020B0200000000000000" pitchFamily="50" charset="-128"/>
              <a:ea typeface="Noto Sans JP" panose="020B0200000000000000" pitchFamily="50" charset="-128"/>
            </a:endParaRPr>
          </a:p>
        </p:txBody>
      </p:sp>
      <p:sp>
        <p:nvSpPr>
          <p:cNvPr id="19" name="Text 4">
            <a:extLst>
              <a:ext uri="{FF2B5EF4-FFF2-40B4-BE49-F238E27FC236}">
                <a16:creationId xmlns:a16="http://schemas.microsoft.com/office/drawing/2014/main" id="{876D5B15-6744-9766-9230-51E018F8951F}"/>
              </a:ext>
            </a:extLst>
          </p:cNvPr>
          <p:cNvSpPr/>
          <p:nvPr/>
        </p:nvSpPr>
        <p:spPr>
          <a:xfrm>
            <a:off x="9601200" y="218826"/>
            <a:ext cx="2103120" cy="502920"/>
          </a:xfrm>
          <a:prstGeom prst="roundRect">
            <a:avLst>
              <a:gd name="adj" fmla="val 50000"/>
            </a:avLst>
          </a:prstGeom>
          <a:solidFill>
            <a:srgbClr val="C00000"/>
          </a:solidFill>
          <a:ln/>
        </p:spPr>
        <p:txBody>
          <a:bodyPr wrap="square" rtlCol="0" anchor="ctr"/>
          <a:lstStyle/>
          <a:p>
            <a:pPr marL="0" indent="0" algn="ctr">
              <a:buNone/>
            </a:pPr>
            <a:r>
              <a:rPr lang="en-US" sz="1400" b="1" dirty="0">
                <a:solidFill>
                  <a:srgbClr val="FFFFFF"/>
                </a:solidFill>
                <a:latin typeface="Noto Sans JP" panose="020B0200000000000000" pitchFamily="50" charset="-128"/>
                <a:ea typeface="Noto Sans JP" panose="020B0200000000000000" pitchFamily="50" charset="-128"/>
                <a:cs typeface="Meiryo" pitchFamily="34" charset="-120"/>
              </a:rPr>
              <a:t>作成例</a:t>
            </a:r>
            <a:endParaRPr lang="en-US" sz="1400" dirty="0">
              <a:latin typeface="Noto Sans JP" panose="020B0200000000000000" pitchFamily="50" charset="-128"/>
              <a:ea typeface="Noto Sans JP" panose="020B0200000000000000" pitchFamily="50" charset="-128"/>
            </a:endParaRPr>
          </a:p>
        </p:txBody>
      </p:sp>
      <p:sp>
        <p:nvSpPr>
          <p:cNvPr id="21" name="Text 8">
            <a:extLst>
              <a:ext uri="{FF2B5EF4-FFF2-40B4-BE49-F238E27FC236}">
                <a16:creationId xmlns:a16="http://schemas.microsoft.com/office/drawing/2014/main" id="{98EB69DE-F72B-1AC1-4667-9E9024CE93CF}"/>
              </a:ext>
            </a:extLst>
          </p:cNvPr>
          <p:cNvSpPr/>
          <p:nvPr/>
        </p:nvSpPr>
        <p:spPr>
          <a:xfrm>
            <a:off x="536845" y="4518660"/>
            <a:ext cx="11109960" cy="858520"/>
          </a:xfrm>
          <a:prstGeom prst="rect">
            <a:avLst/>
          </a:prstGeom>
          <a:noFill/>
          <a:ln/>
        </p:spPr>
        <p:txBody>
          <a:bodyPr wrap="square" rtlCol="0" anchor="ctr"/>
          <a:lstStyle/>
          <a:p>
            <a:pPr>
              <a:lnSpc>
                <a:spcPct val="115000"/>
              </a:lnSpc>
            </a:pPr>
            <a:r>
              <a:rPr lang="en-US" altLang="ja-JP" sz="1000" b="1" dirty="0">
                <a:solidFill>
                  <a:srgbClr val="262626"/>
                </a:solidFill>
                <a:latin typeface="Noto Sans JP" panose="020B0200000000000000" pitchFamily="50" charset="-128"/>
                <a:ea typeface="Noto Sans JP" panose="020B0200000000000000" pitchFamily="50" charset="-128"/>
              </a:rPr>
              <a:t>※</a:t>
            </a:r>
            <a:r>
              <a:rPr lang="ja-JP" altLang="ja-JP" sz="1000" dirty="0">
                <a:latin typeface="Noto Sans JP" panose="020B0200000000000000" pitchFamily="50" charset="-128"/>
                <a:ea typeface="Noto Sans JP" panose="020B0200000000000000" pitchFamily="50" charset="-128"/>
              </a:rPr>
              <a:t>KPIについて、初年度（実証年度）は事業として成立するかを検証するため「ニーズの有無」や「ユニットエコノミクス（採算性）」を測る指標とし、次年度以降は売上成長率など事業の成長度合いに近い指標へ段階的に移行する想定です。</a:t>
            </a:r>
            <a:endParaRPr lang="en-US" sz="1000" dirty="0">
              <a:latin typeface="Noto Sans JP" panose="020B0200000000000000" pitchFamily="50" charset="-128"/>
              <a:ea typeface="Noto Sans JP" panose="020B0200000000000000" pitchFamily="50" charset="-128"/>
            </a:endParaRPr>
          </a:p>
        </p:txBody>
      </p:sp>
      <p:sp>
        <p:nvSpPr>
          <p:cNvPr id="22" name="スライド番号プレースホルダー 21">
            <a:extLst>
              <a:ext uri="{FF2B5EF4-FFF2-40B4-BE49-F238E27FC236}">
                <a16:creationId xmlns:a16="http://schemas.microsoft.com/office/drawing/2014/main" id="{73AF4220-E7A9-0865-B556-9556D2D00408}"/>
              </a:ext>
            </a:extLst>
          </p:cNvPr>
          <p:cNvSpPr>
            <a:spLocks noGrp="1"/>
          </p:cNvSpPr>
          <p:nvPr>
            <p:ph type="sldNum" sz="quarter" idx="4"/>
          </p:nvPr>
        </p:nvSpPr>
        <p:spPr/>
        <p:txBody>
          <a:bodyPr/>
          <a:lstStyle/>
          <a:p>
            <a:fld id="{F5764817-7C9A-4F79-93C0-A71CCB4FBE36}" type="slidenum">
              <a:rPr kumimoji="1" lang="ja-JP" altLang="en-US" smtClean="0"/>
              <a:t>19</a:t>
            </a:fld>
            <a:endParaRPr kumimoji="1" lang="ja-JP" altLang="en-US"/>
          </a:p>
        </p:txBody>
      </p:sp>
    </p:spTree>
    <p:extLst>
      <p:ext uri="{BB962C8B-B14F-4D97-AF65-F5344CB8AC3E}">
        <p14:creationId xmlns:p14="http://schemas.microsoft.com/office/powerpoint/2010/main" val="1751866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9B59888A-3FAA-37F5-6EAF-00D53C6A7ABB}"/>
              </a:ext>
            </a:extLst>
          </p:cNvPr>
          <p:cNvSpPr>
            <a:spLocks noGrp="1"/>
          </p:cNvSpPr>
          <p:nvPr>
            <p:ph type="body" sz="quarter" idx="10"/>
          </p:nvPr>
        </p:nvSpPr>
        <p:spPr/>
        <p:txBody>
          <a:bodyPr>
            <a:normAutofit lnSpcReduction="10000"/>
          </a:bodyPr>
          <a:lstStyle/>
          <a:p>
            <a:r>
              <a:rPr lang="en-US" altLang="ja-JP" dirty="0" err="1">
                <a:solidFill>
                  <a:srgbClr val="262626"/>
                </a:solidFill>
                <a:cs typeface="Meiryo" pitchFamily="34" charset="-120"/>
              </a:rPr>
              <a:t>応募企業の皆さまへ（本資料の目的と作成ルール</a:t>
            </a:r>
            <a:r>
              <a:rPr lang="ja-JP" altLang="en-US" dirty="0">
                <a:solidFill>
                  <a:srgbClr val="262626"/>
                </a:solidFill>
                <a:cs typeface="Meiryo" pitchFamily="34" charset="-120"/>
              </a:rPr>
              <a:t>）</a:t>
            </a:r>
            <a:endParaRPr lang="en-US" altLang="ja-JP" dirty="0">
              <a:solidFill>
                <a:srgbClr val="262626"/>
              </a:solidFill>
              <a:cs typeface="Meiryo" pitchFamily="34" charset="-120"/>
            </a:endParaRPr>
          </a:p>
        </p:txBody>
      </p:sp>
      <p:sp>
        <p:nvSpPr>
          <p:cNvPr id="13" name="Shape 2">
            <a:extLst>
              <a:ext uri="{FF2B5EF4-FFF2-40B4-BE49-F238E27FC236}">
                <a16:creationId xmlns:a16="http://schemas.microsoft.com/office/drawing/2014/main" id="{70166BBD-AD61-B924-9A41-94F94B6EB796}"/>
              </a:ext>
            </a:extLst>
          </p:cNvPr>
          <p:cNvSpPr/>
          <p:nvPr/>
        </p:nvSpPr>
        <p:spPr>
          <a:xfrm>
            <a:off x="457200" y="914400"/>
            <a:ext cx="11247120" cy="548640"/>
          </a:xfrm>
          <a:prstGeom prst="rect">
            <a:avLst/>
          </a:prstGeom>
          <a:solidFill>
            <a:srgbClr val="CDEEF9"/>
          </a:solidFill>
          <a:ln/>
        </p:spPr>
        <p:txBody>
          <a:bodyPr anchor="ctr"/>
          <a:lstStyle/>
          <a:p>
            <a:pPr algn="ctr">
              <a:lnSpc>
                <a:spcPct val="125000"/>
              </a:lnSpc>
            </a:pPr>
            <a:r>
              <a:rPr lang="en-US" altLang="ja-JP" sz="1400" b="1" dirty="0" err="1">
                <a:solidFill>
                  <a:srgbClr val="0070C0"/>
                </a:solidFill>
                <a:latin typeface="Noto Sans JP" panose="020B0200000000000000" pitchFamily="50" charset="-128"/>
                <a:ea typeface="Noto Sans JP" panose="020B0200000000000000" pitchFamily="50" charset="-128"/>
                <a:cs typeface="Meiryo" pitchFamily="34" charset="-120"/>
              </a:rPr>
              <a:t>このスライドには、本資料を作成する際のルールと注意事項を記載しています。提出時にはこのスライドを削除してください</a:t>
            </a:r>
            <a:r>
              <a:rPr lang="en-US" altLang="ja-JP" sz="1400" b="1" dirty="0">
                <a:solidFill>
                  <a:srgbClr val="0070C0"/>
                </a:solidFill>
                <a:latin typeface="Noto Sans JP" panose="020B0200000000000000" pitchFamily="50" charset="-128"/>
                <a:ea typeface="Noto Sans JP" panose="020B0200000000000000" pitchFamily="50" charset="-128"/>
                <a:cs typeface="Meiryo" pitchFamily="34" charset="-120"/>
              </a:rPr>
              <a:t>。</a:t>
            </a:r>
            <a:endParaRPr lang="en-US" altLang="ja-JP" sz="1400" dirty="0">
              <a:latin typeface="Noto Sans JP" panose="020B0200000000000000" pitchFamily="50" charset="-128"/>
              <a:ea typeface="Noto Sans JP" panose="020B0200000000000000" pitchFamily="50" charset="-128"/>
            </a:endParaRPr>
          </a:p>
        </p:txBody>
      </p:sp>
      <p:sp>
        <p:nvSpPr>
          <p:cNvPr id="14" name="Shape 4">
            <a:extLst>
              <a:ext uri="{FF2B5EF4-FFF2-40B4-BE49-F238E27FC236}">
                <a16:creationId xmlns:a16="http://schemas.microsoft.com/office/drawing/2014/main" id="{C736B53F-49F9-068E-74ED-3DD45F10E0BE}"/>
              </a:ext>
            </a:extLst>
          </p:cNvPr>
          <p:cNvSpPr/>
          <p:nvPr/>
        </p:nvSpPr>
        <p:spPr>
          <a:xfrm>
            <a:off x="457200" y="1691639"/>
            <a:ext cx="11247120" cy="3124225"/>
          </a:xfrm>
          <a:prstGeom prst="rect">
            <a:avLst/>
          </a:prstGeom>
          <a:solidFill>
            <a:srgbClr val="E8EAF5"/>
          </a:solidFill>
          <a:ln/>
        </p:spPr>
        <p:txBody>
          <a:bodyPr/>
          <a:lstStyle/>
          <a:p>
            <a:endParaRPr lang="ja-JP" altLang="en-US">
              <a:latin typeface="Noto Sans JP" panose="020B0200000000000000" pitchFamily="50" charset="-128"/>
              <a:ea typeface="Noto Sans JP" panose="020B0200000000000000" pitchFamily="50" charset="-128"/>
            </a:endParaRPr>
          </a:p>
        </p:txBody>
      </p:sp>
      <p:sp>
        <p:nvSpPr>
          <p:cNvPr id="15" name="Text 5">
            <a:extLst>
              <a:ext uri="{FF2B5EF4-FFF2-40B4-BE49-F238E27FC236}">
                <a16:creationId xmlns:a16="http://schemas.microsoft.com/office/drawing/2014/main" id="{44735554-D58C-CBC1-C136-CC4EEEA86FEC}"/>
              </a:ext>
            </a:extLst>
          </p:cNvPr>
          <p:cNvSpPr/>
          <p:nvPr/>
        </p:nvSpPr>
        <p:spPr>
          <a:xfrm>
            <a:off x="685800" y="1828800"/>
            <a:ext cx="10789920" cy="365760"/>
          </a:xfrm>
          <a:prstGeom prst="rect">
            <a:avLst/>
          </a:prstGeom>
          <a:noFill/>
          <a:ln/>
        </p:spPr>
        <p:txBody>
          <a:bodyPr wrap="square" rtlCol="0" anchor="ctr"/>
          <a:lstStyle/>
          <a:p>
            <a:pPr marL="0" indent="0">
              <a:buNone/>
            </a:pPr>
            <a:r>
              <a:rPr lang="en-US" sz="1500" b="1" dirty="0">
                <a:solidFill>
                  <a:srgbClr val="262626"/>
                </a:solidFill>
                <a:latin typeface="Noto Sans JP" panose="020B0200000000000000" pitchFamily="50" charset="-128"/>
                <a:ea typeface="Noto Sans JP" panose="020B0200000000000000" pitchFamily="50" charset="-128"/>
                <a:cs typeface="Meiryo" pitchFamily="34" charset="-120"/>
              </a:rPr>
              <a:t>スライド作成時のルール</a:t>
            </a:r>
            <a:endParaRPr lang="en-US" sz="1500" dirty="0">
              <a:latin typeface="Noto Sans JP" panose="020B0200000000000000" pitchFamily="50" charset="-128"/>
              <a:ea typeface="Noto Sans JP" panose="020B0200000000000000" pitchFamily="50" charset="-128"/>
            </a:endParaRPr>
          </a:p>
        </p:txBody>
      </p:sp>
      <p:sp>
        <p:nvSpPr>
          <p:cNvPr id="16" name="Shape 6">
            <a:extLst>
              <a:ext uri="{FF2B5EF4-FFF2-40B4-BE49-F238E27FC236}">
                <a16:creationId xmlns:a16="http://schemas.microsoft.com/office/drawing/2014/main" id="{EA77463A-07E9-042E-9A46-CF9569EF863A}"/>
              </a:ext>
            </a:extLst>
          </p:cNvPr>
          <p:cNvSpPr/>
          <p:nvPr/>
        </p:nvSpPr>
        <p:spPr>
          <a:xfrm>
            <a:off x="685800" y="2194560"/>
            <a:ext cx="3657600" cy="0"/>
          </a:xfrm>
          <a:prstGeom prst="line">
            <a:avLst/>
          </a:prstGeom>
          <a:noFill/>
          <a:ln w="12700">
            <a:solidFill>
              <a:srgbClr val="999999"/>
            </a:solidFill>
            <a:prstDash val="solid"/>
          </a:ln>
        </p:spPr>
        <p:txBody>
          <a:bodyPr/>
          <a:lstStyle/>
          <a:p>
            <a:endParaRPr lang="ja-JP" altLang="en-US">
              <a:latin typeface="Noto Sans JP" panose="020B0200000000000000" pitchFamily="50" charset="-128"/>
              <a:ea typeface="Noto Sans JP" panose="020B0200000000000000" pitchFamily="50" charset="-128"/>
            </a:endParaRPr>
          </a:p>
        </p:txBody>
      </p:sp>
      <p:sp>
        <p:nvSpPr>
          <p:cNvPr id="17" name="Text 7">
            <a:extLst>
              <a:ext uri="{FF2B5EF4-FFF2-40B4-BE49-F238E27FC236}">
                <a16:creationId xmlns:a16="http://schemas.microsoft.com/office/drawing/2014/main" id="{7DB28132-7A8A-B074-AB7B-FEEE19B92A91}"/>
              </a:ext>
            </a:extLst>
          </p:cNvPr>
          <p:cNvSpPr/>
          <p:nvPr/>
        </p:nvSpPr>
        <p:spPr>
          <a:xfrm>
            <a:off x="685800" y="2331719"/>
            <a:ext cx="10789920" cy="2327836"/>
          </a:xfrm>
          <a:prstGeom prst="rect">
            <a:avLst/>
          </a:prstGeom>
          <a:noFill/>
          <a:ln/>
        </p:spPr>
        <p:txBody>
          <a:bodyPr wrap="square" rtlCol="0" anchor="ctr"/>
          <a:lstStyle/>
          <a:p>
            <a:pPr marL="342900" indent="-342900">
              <a:lnSpc>
                <a:spcPct val="130000"/>
              </a:lnSpc>
              <a:buSzPct val="100000"/>
              <a:buChar char="•"/>
            </a:pPr>
            <a:r>
              <a:rPr lang="ja-JP" altLang="en-US" sz="1250" dirty="0">
                <a:latin typeface="Noto Sans JP" panose="020B0200000000000000" pitchFamily="50" charset="-128"/>
                <a:ea typeface="Noto Sans JP" panose="020B0200000000000000" pitchFamily="50" charset="-128"/>
              </a:rPr>
              <a:t>各スライドの“記載事項”および“審査基準”を念頭に資料を作成してください。</a:t>
            </a:r>
          </a:p>
          <a:p>
            <a:pPr marL="342900" indent="-342900">
              <a:lnSpc>
                <a:spcPct val="130000"/>
              </a:lnSpc>
              <a:buSzPct val="100000"/>
              <a:buChar char="•"/>
            </a:pPr>
            <a:r>
              <a:rPr lang="ja-JP" altLang="en-US" sz="1250" dirty="0">
                <a:latin typeface="Noto Sans JP" panose="020B0200000000000000" pitchFamily="50" charset="-128"/>
                <a:ea typeface="Noto Sans JP" panose="020B0200000000000000" pitchFamily="50" charset="-128"/>
              </a:rPr>
              <a:t>各スライドにある”記載する際のポイント“を踏まえて資料を作成してください。</a:t>
            </a:r>
          </a:p>
          <a:p>
            <a:pPr marL="342900" indent="-342900">
              <a:lnSpc>
                <a:spcPct val="130000"/>
              </a:lnSpc>
              <a:buSzPct val="100000"/>
              <a:buChar char="•"/>
            </a:pPr>
            <a:r>
              <a:rPr lang="ja-JP" altLang="en-US" sz="1250" dirty="0">
                <a:latin typeface="Noto Sans JP" panose="020B0200000000000000" pitchFamily="50" charset="-128"/>
                <a:ea typeface="Noto Sans JP" panose="020B0200000000000000" pitchFamily="50" charset="-128"/>
              </a:rPr>
              <a:t>必要に応じてイラスト・グラフ・写真等を挿入してください。</a:t>
            </a:r>
            <a:endParaRPr lang="en-US" sz="1250" dirty="0">
              <a:latin typeface="Noto Sans JP" panose="020B0200000000000000" pitchFamily="50" charset="-128"/>
              <a:ea typeface="Noto Sans JP" panose="020B0200000000000000" pitchFamily="50" charset="-128"/>
              <a:cs typeface="Meiryo" pitchFamily="34" charset="-120"/>
            </a:endParaRPr>
          </a:p>
          <a:p>
            <a:pPr marL="342900" indent="-342900">
              <a:lnSpc>
                <a:spcPct val="130000"/>
              </a:lnSpc>
              <a:buSzPct val="100000"/>
              <a:buChar char="•"/>
            </a:pPr>
            <a:r>
              <a:rPr lang="en-US" sz="1250" dirty="0" err="1">
                <a:latin typeface="Noto Sans JP" panose="020B0200000000000000" pitchFamily="50" charset="-128"/>
                <a:ea typeface="Noto Sans JP" panose="020B0200000000000000" pitchFamily="50" charset="-128"/>
                <a:cs typeface="Meiryo" pitchFamily="34" charset="-120"/>
              </a:rPr>
              <a:t>各ページの記載事項を満たしていれば、デザイン・配色・フォント等は自由に変更いただいて構いません</a:t>
            </a:r>
            <a:r>
              <a:rPr lang="en-US" sz="1250" dirty="0">
                <a:latin typeface="Noto Sans JP" panose="020B0200000000000000" pitchFamily="50" charset="-128"/>
                <a:ea typeface="Noto Sans JP" panose="020B0200000000000000" pitchFamily="50" charset="-128"/>
                <a:cs typeface="Meiryo" pitchFamily="34" charset="-120"/>
              </a:rPr>
              <a:t>。</a:t>
            </a:r>
            <a:r>
              <a:rPr lang="ja-JP" altLang="ja-JP" sz="1250" dirty="0">
                <a:latin typeface="Noto Sans JP" panose="020B0200000000000000" pitchFamily="50" charset="-128"/>
                <a:ea typeface="Noto Sans JP" panose="020B0200000000000000" pitchFamily="50" charset="-128"/>
              </a:rPr>
              <a:t>なお、記載量の多さが評価に影響することはありません。</a:t>
            </a:r>
            <a:endParaRPr lang="en-US" altLang="ja-JP" sz="1250" dirty="0">
              <a:latin typeface="Noto Sans JP" panose="020B0200000000000000" pitchFamily="50" charset="-128"/>
              <a:ea typeface="Noto Sans JP" panose="020B0200000000000000" pitchFamily="50" charset="-128"/>
            </a:endParaRPr>
          </a:p>
          <a:p>
            <a:pPr marL="342900" indent="-342900">
              <a:lnSpc>
                <a:spcPct val="130000"/>
              </a:lnSpc>
              <a:buSzPct val="100000"/>
              <a:buChar char="•"/>
            </a:pPr>
            <a:r>
              <a:rPr lang="en-US" sz="1250" dirty="0" err="1">
                <a:latin typeface="Noto Sans JP" panose="020B0200000000000000" pitchFamily="50" charset="-128"/>
                <a:ea typeface="Noto Sans JP" panose="020B0200000000000000" pitchFamily="50" charset="-128"/>
                <a:cs typeface="Meiryo" pitchFamily="34" charset="-120"/>
              </a:rPr>
              <a:t>ページ数に制限はありません。必要に応じて追加してください</a:t>
            </a:r>
            <a:r>
              <a:rPr lang="en-US" sz="1250" dirty="0">
                <a:latin typeface="Noto Sans JP" panose="020B0200000000000000" pitchFamily="50" charset="-128"/>
                <a:ea typeface="Noto Sans JP" panose="020B0200000000000000" pitchFamily="50" charset="-128"/>
                <a:cs typeface="Meiryo" pitchFamily="34" charset="-120"/>
              </a:rPr>
              <a:t>。</a:t>
            </a:r>
            <a:r>
              <a:rPr lang="ja-JP" altLang="ja-JP" sz="1250" dirty="0">
                <a:latin typeface="Noto Sans JP" panose="020B0200000000000000" pitchFamily="50" charset="-128"/>
                <a:ea typeface="Noto Sans JP" panose="020B0200000000000000" pitchFamily="50" charset="-128"/>
              </a:rPr>
              <a:t>なお、比較検討のため、基本的な構成・ページ順は変更しないようお願いします。</a:t>
            </a:r>
            <a:endParaRPr lang="en-US" sz="1250" dirty="0">
              <a:latin typeface="Noto Sans JP" panose="020B0200000000000000" pitchFamily="50" charset="-128"/>
              <a:ea typeface="Noto Sans JP" panose="020B0200000000000000" pitchFamily="50" charset="-128"/>
            </a:endParaRPr>
          </a:p>
          <a:p>
            <a:pPr marL="342900" indent="-342900">
              <a:lnSpc>
                <a:spcPct val="130000"/>
              </a:lnSpc>
              <a:buSzPct val="100000"/>
              <a:buChar char="•"/>
            </a:pPr>
            <a:r>
              <a:rPr lang="en-US" sz="1250" dirty="0" err="1">
                <a:latin typeface="Noto Sans JP" panose="020B0200000000000000" pitchFamily="50" charset="-128"/>
                <a:ea typeface="Noto Sans JP" panose="020B0200000000000000" pitchFamily="50" charset="-128"/>
                <a:cs typeface="Meiryo" pitchFamily="34" charset="-120"/>
              </a:rPr>
              <a:t>応募内容は、事務局・愛知県・選択したクラブ内で共有されます。開示可能な範囲でご記載ください</a:t>
            </a:r>
            <a:r>
              <a:rPr lang="en-US" sz="1250" dirty="0">
                <a:latin typeface="Noto Sans JP" panose="020B0200000000000000" pitchFamily="50" charset="-128"/>
                <a:ea typeface="Noto Sans JP" panose="020B0200000000000000" pitchFamily="50" charset="-128"/>
                <a:cs typeface="Meiryo" pitchFamily="34" charset="-120"/>
              </a:rPr>
              <a:t>。</a:t>
            </a:r>
          </a:p>
          <a:p>
            <a:pPr marL="342900" indent="-342900">
              <a:lnSpc>
                <a:spcPct val="130000"/>
              </a:lnSpc>
              <a:buSzPct val="100000"/>
              <a:buChar char="•"/>
            </a:pPr>
            <a:r>
              <a:rPr lang="en-US" sz="1250" b="1" dirty="0" err="1">
                <a:solidFill>
                  <a:srgbClr val="0070C0"/>
                </a:solidFill>
                <a:latin typeface="Noto Sans JP" panose="020B0200000000000000" pitchFamily="50" charset="-128"/>
                <a:ea typeface="Noto Sans JP" panose="020B0200000000000000" pitchFamily="50" charset="-128"/>
                <a:cs typeface="Meiryo" pitchFamily="34" charset="-120"/>
              </a:rPr>
              <a:t>各ページの水色のボックス（説明欄）は、提出時には削除してください</a:t>
            </a:r>
            <a:r>
              <a:rPr lang="en-US" sz="1250" b="1" dirty="0">
                <a:solidFill>
                  <a:srgbClr val="0070C0"/>
                </a:solidFill>
                <a:latin typeface="Noto Sans JP" panose="020B0200000000000000" pitchFamily="50" charset="-128"/>
                <a:ea typeface="Noto Sans JP" panose="020B0200000000000000" pitchFamily="50" charset="-128"/>
                <a:cs typeface="Meiryo" pitchFamily="34" charset="-120"/>
              </a:rPr>
              <a:t>。</a:t>
            </a:r>
            <a:endParaRPr lang="en-US" sz="1250" dirty="0">
              <a:latin typeface="Noto Sans JP" panose="020B0200000000000000" pitchFamily="50" charset="-128"/>
              <a:ea typeface="Noto Sans JP" panose="020B0200000000000000" pitchFamily="50" charset="-128"/>
            </a:endParaRPr>
          </a:p>
        </p:txBody>
      </p:sp>
      <p:grpSp>
        <p:nvGrpSpPr>
          <p:cNvPr id="3" name="グループ化 2">
            <a:extLst>
              <a:ext uri="{FF2B5EF4-FFF2-40B4-BE49-F238E27FC236}">
                <a16:creationId xmlns:a16="http://schemas.microsoft.com/office/drawing/2014/main" id="{AEE1B967-19F0-FDAB-0E7F-1E87771899D0}"/>
              </a:ext>
            </a:extLst>
          </p:cNvPr>
          <p:cNvGrpSpPr/>
          <p:nvPr/>
        </p:nvGrpSpPr>
        <p:grpSpPr>
          <a:xfrm>
            <a:off x="472440" y="4923167"/>
            <a:ext cx="11247120" cy="1534700"/>
            <a:chOff x="457200" y="3977640"/>
            <a:chExt cx="11247120" cy="1534700"/>
          </a:xfrm>
        </p:grpSpPr>
        <p:sp>
          <p:nvSpPr>
            <p:cNvPr id="18" name="Shape 8">
              <a:extLst>
                <a:ext uri="{FF2B5EF4-FFF2-40B4-BE49-F238E27FC236}">
                  <a16:creationId xmlns:a16="http://schemas.microsoft.com/office/drawing/2014/main" id="{E91C1ABA-3AB4-5CD2-43AB-7772C46C15E7}"/>
                </a:ext>
              </a:extLst>
            </p:cNvPr>
            <p:cNvSpPr/>
            <p:nvPr/>
          </p:nvSpPr>
          <p:spPr>
            <a:xfrm>
              <a:off x="457200" y="3977640"/>
              <a:ext cx="11247120" cy="1534700"/>
            </a:xfrm>
            <a:prstGeom prst="rect">
              <a:avLst/>
            </a:prstGeom>
            <a:solidFill>
              <a:srgbClr val="0E2841"/>
            </a:solidFill>
            <a:ln/>
          </p:spPr>
          <p:txBody>
            <a:bodyPr/>
            <a:lstStyle/>
            <a:p>
              <a:endParaRPr lang="ja-JP" altLang="en-US">
                <a:latin typeface="Noto Sans JP" panose="020B0200000000000000" pitchFamily="50" charset="-128"/>
                <a:ea typeface="Noto Sans JP" panose="020B0200000000000000" pitchFamily="50" charset="-128"/>
              </a:endParaRPr>
            </a:p>
          </p:txBody>
        </p:sp>
        <p:sp>
          <p:nvSpPr>
            <p:cNvPr id="19" name="Text 9">
              <a:extLst>
                <a:ext uri="{FF2B5EF4-FFF2-40B4-BE49-F238E27FC236}">
                  <a16:creationId xmlns:a16="http://schemas.microsoft.com/office/drawing/2014/main" id="{73E4F263-DAE8-0CCF-8429-04576B2626B8}"/>
                </a:ext>
              </a:extLst>
            </p:cNvPr>
            <p:cNvSpPr/>
            <p:nvPr/>
          </p:nvSpPr>
          <p:spPr>
            <a:xfrm>
              <a:off x="685800" y="4114800"/>
              <a:ext cx="10789920" cy="365760"/>
            </a:xfrm>
            <a:prstGeom prst="rect">
              <a:avLst/>
            </a:prstGeom>
            <a:noFill/>
            <a:ln/>
          </p:spPr>
          <p:txBody>
            <a:bodyPr wrap="square" rtlCol="0" anchor="ctr"/>
            <a:lstStyle/>
            <a:p>
              <a:pPr marL="0" indent="0">
                <a:buNone/>
              </a:pPr>
              <a:r>
                <a:rPr lang="en-US" sz="1500" b="1" dirty="0">
                  <a:solidFill>
                    <a:srgbClr val="FFFFFF"/>
                  </a:solidFill>
                  <a:latin typeface="Noto Sans JP" panose="020B0200000000000000" pitchFamily="50" charset="-128"/>
                  <a:ea typeface="Noto Sans JP" panose="020B0200000000000000" pitchFamily="50" charset="-128"/>
                  <a:cs typeface="Meiryo" pitchFamily="34" charset="-120"/>
                </a:rPr>
                <a:t>提出時の注意事項</a:t>
              </a:r>
              <a:endParaRPr lang="en-US" sz="1500" dirty="0">
                <a:latin typeface="Noto Sans JP" panose="020B0200000000000000" pitchFamily="50" charset="-128"/>
                <a:ea typeface="Noto Sans JP" panose="020B0200000000000000" pitchFamily="50" charset="-128"/>
              </a:endParaRPr>
            </a:p>
          </p:txBody>
        </p:sp>
        <p:sp>
          <p:nvSpPr>
            <p:cNvPr id="20" name="Shape 10">
              <a:extLst>
                <a:ext uri="{FF2B5EF4-FFF2-40B4-BE49-F238E27FC236}">
                  <a16:creationId xmlns:a16="http://schemas.microsoft.com/office/drawing/2014/main" id="{131C2A9B-4B88-0615-F079-C2299C3A5E39}"/>
                </a:ext>
              </a:extLst>
            </p:cNvPr>
            <p:cNvSpPr/>
            <p:nvPr/>
          </p:nvSpPr>
          <p:spPr>
            <a:xfrm>
              <a:off x="685800" y="4480560"/>
              <a:ext cx="3657600" cy="0"/>
            </a:xfrm>
            <a:prstGeom prst="line">
              <a:avLst/>
            </a:prstGeom>
            <a:noFill/>
            <a:ln w="12700">
              <a:solidFill>
                <a:srgbClr val="9AAAB8"/>
              </a:solidFill>
              <a:prstDash val="solid"/>
            </a:ln>
          </p:spPr>
          <p:txBody>
            <a:bodyPr/>
            <a:lstStyle/>
            <a:p>
              <a:endParaRPr lang="ja-JP" altLang="en-US">
                <a:latin typeface="Noto Sans JP" panose="020B0200000000000000" pitchFamily="50" charset="-128"/>
                <a:ea typeface="Noto Sans JP" panose="020B0200000000000000" pitchFamily="50" charset="-128"/>
              </a:endParaRPr>
            </a:p>
          </p:txBody>
        </p:sp>
        <p:sp>
          <p:nvSpPr>
            <p:cNvPr id="21" name="Text 11">
              <a:extLst>
                <a:ext uri="{FF2B5EF4-FFF2-40B4-BE49-F238E27FC236}">
                  <a16:creationId xmlns:a16="http://schemas.microsoft.com/office/drawing/2014/main" id="{61532CD4-5A73-06E2-62BC-D0B7B2AFAEB4}"/>
                </a:ext>
              </a:extLst>
            </p:cNvPr>
            <p:cNvSpPr/>
            <p:nvPr/>
          </p:nvSpPr>
          <p:spPr>
            <a:xfrm>
              <a:off x="685800" y="4572000"/>
              <a:ext cx="10789920" cy="731520"/>
            </a:xfrm>
            <a:prstGeom prst="rect">
              <a:avLst/>
            </a:prstGeom>
            <a:noFill/>
            <a:ln/>
          </p:spPr>
          <p:txBody>
            <a:bodyPr wrap="square" rtlCol="0" anchor="ctr"/>
            <a:lstStyle/>
            <a:p>
              <a:pPr marL="342900" indent="-342900">
                <a:lnSpc>
                  <a:spcPct val="130000"/>
                </a:lnSpc>
                <a:buSzPct val="100000"/>
                <a:buChar char="•"/>
              </a:pPr>
              <a:r>
                <a:rPr lang="en-US" sz="1250" dirty="0" err="1">
                  <a:solidFill>
                    <a:srgbClr val="FFFFFF"/>
                  </a:solidFill>
                  <a:latin typeface="Noto Sans JP" panose="020B0200000000000000" pitchFamily="50" charset="-128"/>
                  <a:ea typeface="Noto Sans JP" panose="020B0200000000000000" pitchFamily="50" charset="-128"/>
                  <a:cs typeface="Meiryo" pitchFamily="34" charset="-120"/>
                </a:rPr>
                <a:t>本資料は</a:t>
              </a:r>
              <a:r>
                <a:rPr lang="en-US" sz="1250" dirty="0">
                  <a:solidFill>
                    <a:srgbClr val="FFFFFF"/>
                  </a:solidFill>
                  <a:latin typeface="Noto Sans JP" panose="020B0200000000000000" pitchFamily="50" charset="-128"/>
                  <a:ea typeface="Noto Sans JP" panose="020B0200000000000000" pitchFamily="50" charset="-128"/>
                  <a:cs typeface="Meiryo" pitchFamily="34" charset="-120"/>
                </a:rPr>
                <a:t>、</a:t>
              </a:r>
              <a:r>
                <a:rPr lang="ja-JP" altLang="en-US" sz="1250" dirty="0">
                  <a:solidFill>
                    <a:srgbClr val="FFFFFF"/>
                  </a:solidFill>
                  <a:latin typeface="Noto Sans JP" panose="020B0200000000000000" pitchFamily="50" charset="-128"/>
                  <a:ea typeface="Noto Sans JP" panose="020B0200000000000000" pitchFamily="50" charset="-128"/>
                  <a:cs typeface="Meiryo" pitchFamily="34" charset="-120"/>
                </a:rPr>
                <a:t>以下の提出先メールアドレスまでお送りください。</a:t>
              </a:r>
              <a:endParaRPr lang="en-US" sz="1250" dirty="0">
                <a:latin typeface="Noto Sans JP" panose="020B0200000000000000" pitchFamily="50" charset="-128"/>
                <a:ea typeface="Noto Sans JP" panose="020B0200000000000000" pitchFamily="50" charset="-128"/>
              </a:endParaRPr>
            </a:p>
            <a:p>
              <a:pPr marL="342900" indent="-342900">
                <a:lnSpc>
                  <a:spcPct val="130000"/>
                </a:lnSpc>
                <a:buSzPct val="100000"/>
                <a:buChar char="•"/>
              </a:pPr>
              <a:r>
                <a:rPr lang="en-US" sz="1250" dirty="0" err="1">
                  <a:solidFill>
                    <a:srgbClr val="FFFFFF"/>
                  </a:solidFill>
                  <a:latin typeface="Noto Sans JP" panose="020B0200000000000000" pitchFamily="50" charset="-128"/>
                  <a:ea typeface="Noto Sans JP" panose="020B0200000000000000" pitchFamily="50" charset="-128"/>
                  <a:cs typeface="Meiryo" pitchFamily="34" charset="-120"/>
                </a:rPr>
                <a:t>ファイル形式は</a:t>
              </a:r>
              <a:r>
                <a:rPr lang="en-US" sz="1250" dirty="0">
                  <a:solidFill>
                    <a:srgbClr val="FFFFFF"/>
                  </a:solidFill>
                  <a:latin typeface="Noto Sans JP" panose="020B0200000000000000" pitchFamily="50" charset="-128"/>
                  <a:ea typeface="Noto Sans JP" panose="020B0200000000000000" pitchFamily="50" charset="-128"/>
                  <a:cs typeface="Meiryo" pitchFamily="34" charset="-120"/>
                </a:rPr>
                <a:t> PDF とし、ファイル名は「【企業名】提案資料.拡張子」としてください。</a:t>
              </a:r>
              <a:endParaRPr lang="en-US" sz="1250" dirty="0">
                <a:latin typeface="Noto Sans JP" panose="020B0200000000000000" pitchFamily="50" charset="-128"/>
                <a:ea typeface="Noto Sans JP" panose="020B0200000000000000" pitchFamily="50" charset="-128"/>
              </a:endParaRPr>
            </a:p>
            <a:p>
              <a:pPr marL="342900" indent="-342900">
                <a:lnSpc>
                  <a:spcPct val="130000"/>
                </a:lnSpc>
                <a:buSzPct val="100000"/>
                <a:buChar char="•"/>
              </a:pPr>
              <a:r>
                <a:rPr lang="en-US" sz="1250" b="1" dirty="0">
                  <a:solidFill>
                    <a:srgbClr val="FFFFFF"/>
                  </a:solidFill>
                  <a:latin typeface="Noto Sans JP" panose="020B0200000000000000" pitchFamily="50" charset="-128"/>
                  <a:ea typeface="Noto Sans JP" panose="020B0200000000000000" pitchFamily="50" charset="-128"/>
                  <a:cs typeface="Meiryo" pitchFamily="34" charset="-120"/>
                </a:rPr>
                <a:t>提出期限：2026年8月25日（火）23:59　／　提出先：</a:t>
              </a:r>
              <a:r>
                <a:rPr lang="en-US" sz="1250" b="1" dirty="0">
                  <a:solidFill>
                    <a:srgbClr val="FFFFFF"/>
                  </a:solidFill>
                  <a:latin typeface="Noto Sans JP" panose="020B0200000000000000" pitchFamily="50" charset="-128"/>
                  <a:ea typeface="Noto Sans JP" panose="020B0200000000000000" pitchFamily="50" charset="-128"/>
                  <a:cs typeface="Meiryo" pitchFamily="34" charset="-120"/>
                  <a:hlinkClick r:id="rId2"/>
                </a:rPr>
                <a:t>contact@the-small-things.com</a:t>
              </a:r>
              <a:endParaRPr lang="en-US" sz="1250" dirty="0">
                <a:latin typeface="Noto Sans JP" panose="020B0200000000000000" pitchFamily="50" charset="-128"/>
                <a:ea typeface="Noto Sans JP" panose="020B0200000000000000" pitchFamily="50" charset="-128"/>
              </a:endParaRPr>
            </a:p>
          </p:txBody>
        </p:sp>
      </p:grpSp>
      <p:sp>
        <p:nvSpPr>
          <p:cNvPr id="4" name="スライド番号プレースホルダー 3">
            <a:extLst>
              <a:ext uri="{FF2B5EF4-FFF2-40B4-BE49-F238E27FC236}">
                <a16:creationId xmlns:a16="http://schemas.microsoft.com/office/drawing/2014/main" id="{76E5CAE5-F2BF-66F2-5637-A32DB6BBDBBF}"/>
              </a:ext>
            </a:extLst>
          </p:cNvPr>
          <p:cNvSpPr>
            <a:spLocks noGrp="1"/>
          </p:cNvSpPr>
          <p:nvPr>
            <p:ph type="sldNum" sz="quarter" idx="4"/>
          </p:nvPr>
        </p:nvSpPr>
        <p:spPr/>
        <p:txBody>
          <a:bodyPr/>
          <a:lstStyle/>
          <a:p>
            <a:fld id="{F5764817-7C9A-4F79-93C0-A71CCB4FBE36}" type="slidenum">
              <a:rPr kumimoji="1" lang="ja-JP" altLang="en-US" smtClean="0"/>
              <a:t>2</a:t>
            </a:fld>
            <a:endParaRPr kumimoji="1" lang="ja-JP" altLang="en-US"/>
          </a:p>
        </p:txBody>
      </p:sp>
    </p:spTree>
    <p:extLst>
      <p:ext uri="{BB962C8B-B14F-4D97-AF65-F5344CB8AC3E}">
        <p14:creationId xmlns:p14="http://schemas.microsoft.com/office/powerpoint/2010/main" val="3028276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E9A16DAF-F233-D9BD-1A06-795D792FD171}"/>
              </a:ext>
            </a:extLst>
          </p:cNvPr>
          <p:cNvSpPr>
            <a:spLocks noGrp="1"/>
          </p:cNvSpPr>
          <p:nvPr>
            <p:ph type="body" sz="quarter" idx="10"/>
          </p:nvPr>
        </p:nvSpPr>
        <p:spPr/>
        <p:txBody>
          <a:bodyPr>
            <a:normAutofit lnSpcReduction="10000"/>
          </a:bodyPr>
          <a:lstStyle/>
          <a:p>
            <a:r>
              <a:rPr lang="en-US" altLang="ja-JP" dirty="0" err="1">
                <a:solidFill>
                  <a:srgbClr val="262626"/>
                </a:solidFill>
                <a:cs typeface="Meiryo" pitchFamily="34" charset="-120"/>
              </a:rPr>
              <a:t>提案資料に記載いただきたい事項</a:t>
            </a:r>
            <a:endParaRPr lang="en-US" altLang="ja-JP" dirty="0"/>
          </a:p>
        </p:txBody>
      </p:sp>
      <p:sp>
        <p:nvSpPr>
          <p:cNvPr id="7" name="Shape 2">
            <a:extLst>
              <a:ext uri="{FF2B5EF4-FFF2-40B4-BE49-F238E27FC236}">
                <a16:creationId xmlns:a16="http://schemas.microsoft.com/office/drawing/2014/main" id="{F15B87DF-35C2-2B93-BDE8-1ABF72406F92}"/>
              </a:ext>
            </a:extLst>
          </p:cNvPr>
          <p:cNvSpPr/>
          <p:nvPr/>
        </p:nvSpPr>
        <p:spPr>
          <a:xfrm>
            <a:off x="457200" y="914400"/>
            <a:ext cx="11247120" cy="457200"/>
          </a:xfrm>
          <a:prstGeom prst="rect">
            <a:avLst/>
          </a:prstGeom>
          <a:solidFill>
            <a:srgbClr val="CDEEF9"/>
          </a:solidFill>
          <a:ln/>
        </p:spPr>
        <p:txBody>
          <a:bodyPr anchor="ctr"/>
          <a:lstStyle/>
          <a:p>
            <a:pPr>
              <a:lnSpc>
                <a:spcPct val="125000"/>
              </a:lnSpc>
            </a:pPr>
            <a:r>
              <a:rPr lang="en-US" altLang="ja-JP" sz="1200" b="1">
                <a:solidFill>
                  <a:srgbClr val="0070C0"/>
                </a:solidFill>
                <a:latin typeface="Noto Sans JP" panose="020B0200000000000000" pitchFamily="50" charset="-128"/>
                <a:ea typeface="Noto Sans JP" panose="020B0200000000000000" pitchFamily="50" charset="-128"/>
                <a:cs typeface="Meiryo" pitchFamily="34" charset="-120"/>
              </a:rPr>
              <a:t>以下の事項を必ず記載してください。ページごとに事項を満たしていれば、書式・デザインは自由です。</a:t>
            </a:r>
            <a:endParaRPr lang="en-US" altLang="ja-JP" sz="1200" dirty="0">
              <a:latin typeface="Noto Sans JP" panose="020B0200000000000000" pitchFamily="50" charset="-128"/>
              <a:ea typeface="Noto Sans JP" panose="020B0200000000000000" pitchFamily="50" charset="-128"/>
            </a:endParaRPr>
          </a:p>
        </p:txBody>
      </p:sp>
      <p:graphicFrame>
        <p:nvGraphicFramePr>
          <p:cNvPr id="9" name="Table 0">
            <a:extLst>
              <a:ext uri="{FF2B5EF4-FFF2-40B4-BE49-F238E27FC236}">
                <a16:creationId xmlns:a16="http://schemas.microsoft.com/office/drawing/2014/main" id="{8E979887-9D6F-47E1-2B13-49E3352F4880}"/>
              </a:ext>
            </a:extLst>
          </p:cNvPr>
          <p:cNvGraphicFramePr>
            <a:graphicFrameLocks noGrp="1"/>
          </p:cNvGraphicFramePr>
          <p:nvPr>
            <p:extLst>
              <p:ext uri="{D42A27DB-BD31-4B8C-83A1-F6EECF244321}">
                <p14:modId xmlns:p14="http://schemas.microsoft.com/office/powerpoint/2010/main" val="2458345591"/>
              </p:ext>
            </p:extLst>
          </p:nvPr>
        </p:nvGraphicFramePr>
        <p:xfrm>
          <a:off x="457200" y="1600200"/>
          <a:ext cx="11247120" cy="4526280"/>
        </p:xfrm>
        <a:graphic>
          <a:graphicData uri="http://schemas.openxmlformats.org/drawingml/2006/table">
            <a:tbl>
              <a:tblPr/>
              <a:tblGrid>
                <a:gridCol w="2286000">
                  <a:extLst>
                    <a:ext uri="{9D8B030D-6E8A-4147-A177-3AD203B41FA5}">
                      <a16:colId xmlns:a16="http://schemas.microsoft.com/office/drawing/2014/main" val="20000"/>
                    </a:ext>
                  </a:extLst>
                </a:gridCol>
                <a:gridCol w="5120640">
                  <a:extLst>
                    <a:ext uri="{9D8B030D-6E8A-4147-A177-3AD203B41FA5}">
                      <a16:colId xmlns:a16="http://schemas.microsoft.com/office/drawing/2014/main" val="20001"/>
                    </a:ext>
                  </a:extLst>
                </a:gridCol>
                <a:gridCol w="960120">
                  <a:extLst>
                    <a:ext uri="{9D8B030D-6E8A-4147-A177-3AD203B41FA5}">
                      <a16:colId xmlns:a16="http://schemas.microsoft.com/office/drawing/2014/main" val="20002"/>
                    </a:ext>
                  </a:extLst>
                </a:gridCol>
                <a:gridCol w="960120">
                  <a:extLst>
                    <a:ext uri="{9D8B030D-6E8A-4147-A177-3AD203B41FA5}">
                      <a16:colId xmlns:a16="http://schemas.microsoft.com/office/drawing/2014/main" val="20003"/>
                    </a:ext>
                  </a:extLst>
                </a:gridCol>
                <a:gridCol w="960120">
                  <a:extLst>
                    <a:ext uri="{9D8B030D-6E8A-4147-A177-3AD203B41FA5}">
                      <a16:colId xmlns:a16="http://schemas.microsoft.com/office/drawing/2014/main" val="20004"/>
                    </a:ext>
                  </a:extLst>
                </a:gridCol>
                <a:gridCol w="960120">
                  <a:extLst>
                    <a:ext uri="{9D8B030D-6E8A-4147-A177-3AD203B41FA5}">
                      <a16:colId xmlns:a16="http://schemas.microsoft.com/office/drawing/2014/main" val="20005"/>
                    </a:ext>
                  </a:extLst>
                </a:gridCol>
              </a:tblGrid>
              <a:tr h="502920">
                <a:tc>
                  <a:txBody>
                    <a:bodyPr/>
                    <a:lstStyle/>
                    <a:p>
                      <a:pPr marL="0" indent="0" algn="ctr">
                        <a:buNone/>
                      </a:pPr>
                      <a:r>
                        <a:rPr lang="en-US" sz="1200" b="1" dirty="0">
                          <a:solidFill>
                            <a:srgbClr val="FFFFFF"/>
                          </a:solidFill>
                          <a:latin typeface="Noto Sans JP" panose="020B0200000000000000" pitchFamily="50" charset="-128"/>
                          <a:ea typeface="Noto Sans JP" panose="020B0200000000000000" pitchFamily="50" charset="-128"/>
                          <a:cs typeface="Meiryo" pitchFamily="34" charset="-120"/>
                        </a:rPr>
                        <a:t>目次</a:t>
                      </a: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1B2B44"/>
                    </a:solidFill>
                  </a:tcPr>
                </a:tc>
                <a:tc>
                  <a:txBody>
                    <a:bodyPr/>
                    <a:lstStyle/>
                    <a:p>
                      <a:pPr marL="0" indent="0" algn="ctr">
                        <a:buNone/>
                      </a:pPr>
                      <a:r>
                        <a:rPr lang="en-US" sz="1200" b="1" dirty="0">
                          <a:solidFill>
                            <a:srgbClr val="FFFFFF"/>
                          </a:solidFill>
                          <a:latin typeface="Noto Sans JP" panose="020B0200000000000000" pitchFamily="50" charset="-128"/>
                          <a:ea typeface="Noto Sans JP" panose="020B0200000000000000" pitchFamily="50" charset="-128"/>
                          <a:cs typeface="Meiryo" pitchFamily="34" charset="-120"/>
                        </a:rPr>
                        <a:t>記載事項</a:t>
                      </a: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1B2B44"/>
                    </a:solidFill>
                  </a:tcPr>
                </a:tc>
                <a:tc>
                  <a:txBody>
                    <a:bodyPr/>
                    <a:lstStyle/>
                    <a:p>
                      <a:pPr marL="0" indent="0" algn="ctr">
                        <a:buNone/>
                      </a:pPr>
                      <a:r>
                        <a:rPr lang="en-US" sz="1050" b="1" dirty="0">
                          <a:solidFill>
                            <a:srgbClr val="FFFFFF"/>
                          </a:solidFill>
                          <a:latin typeface="Noto Sans JP" panose="020B0200000000000000" pitchFamily="50" charset="-128"/>
                          <a:ea typeface="Noto Sans JP" panose="020B0200000000000000" pitchFamily="50" charset="-128"/>
                          <a:cs typeface="Meiryo" pitchFamily="34" charset="-120"/>
                        </a:rPr>
                        <a:t>課題</a:t>
                      </a:r>
                      <a:endParaRPr lang="en-US" sz="1050" dirty="0">
                        <a:latin typeface="Noto Sans JP" panose="020B0200000000000000" pitchFamily="50" charset="-128"/>
                        <a:ea typeface="Noto Sans JP" panose="020B0200000000000000" pitchFamily="50" charset="-128"/>
                        <a:cs typeface="Meiryo" charset="0"/>
                      </a:endParaRPr>
                    </a:p>
                    <a:p>
                      <a:pPr marL="0" indent="0" algn="ctr">
                        <a:buNone/>
                      </a:pPr>
                      <a:r>
                        <a:rPr lang="en-US" sz="1050" b="1" dirty="0">
                          <a:solidFill>
                            <a:srgbClr val="FFFFFF"/>
                          </a:solidFill>
                          <a:latin typeface="Noto Sans JP" panose="020B0200000000000000" pitchFamily="50" charset="-128"/>
                          <a:ea typeface="Noto Sans JP" panose="020B0200000000000000" pitchFamily="50" charset="-128"/>
                          <a:cs typeface="Meiryo" pitchFamily="34" charset="-120"/>
                        </a:rPr>
                        <a:t>解決性</a:t>
                      </a:r>
                      <a:endParaRPr lang="en-US" sz="105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0E2841"/>
                    </a:solidFill>
                  </a:tcPr>
                </a:tc>
                <a:tc>
                  <a:txBody>
                    <a:bodyPr/>
                    <a:lstStyle/>
                    <a:p>
                      <a:pPr marL="0" indent="0" algn="ctr">
                        <a:buNone/>
                      </a:pPr>
                      <a:r>
                        <a:rPr lang="en-US" sz="1050" b="1" dirty="0">
                          <a:solidFill>
                            <a:srgbClr val="FFFFFF"/>
                          </a:solidFill>
                          <a:latin typeface="Noto Sans JP" panose="020B0200000000000000" pitchFamily="50" charset="-128"/>
                          <a:ea typeface="Noto Sans JP" panose="020B0200000000000000" pitchFamily="50" charset="-128"/>
                          <a:cs typeface="Meiryo" pitchFamily="34" charset="-120"/>
                        </a:rPr>
                        <a:t>独創性</a:t>
                      </a:r>
                      <a:endParaRPr lang="en-US" sz="105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0E2841"/>
                    </a:solidFill>
                  </a:tcPr>
                </a:tc>
                <a:tc>
                  <a:txBody>
                    <a:bodyPr/>
                    <a:lstStyle/>
                    <a:p>
                      <a:pPr marL="0" indent="0" algn="ctr">
                        <a:buNone/>
                      </a:pPr>
                      <a:r>
                        <a:rPr lang="en-US" sz="1050" b="1" dirty="0">
                          <a:solidFill>
                            <a:srgbClr val="FFFFFF"/>
                          </a:solidFill>
                          <a:latin typeface="Noto Sans JP" panose="020B0200000000000000" pitchFamily="50" charset="-128"/>
                          <a:ea typeface="Noto Sans JP" panose="020B0200000000000000" pitchFamily="50" charset="-128"/>
                          <a:cs typeface="Meiryo" pitchFamily="34" charset="-120"/>
                        </a:rPr>
                        <a:t>汎用性</a:t>
                      </a:r>
                      <a:endParaRPr lang="en-US" sz="105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0E2841"/>
                    </a:solidFill>
                  </a:tcPr>
                </a:tc>
                <a:tc>
                  <a:txBody>
                    <a:bodyPr/>
                    <a:lstStyle/>
                    <a:p>
                      <a:pPr marL="0" indent="0" algn="ctr">
                        <a:buNone/>
                      </a:pPr>
                      <a:r>
                        <a:rPr lang="en-US" sz="1050" b="1" dirty="0">
                          <a:solidFill>
                            <a:srgbClr val="FFFFFF"/>
                          </a:solidFill>
                          <a:latin typeface="Noto Sans JP" panose="020B0200000000000000" pitchFamily="50" charset="-128"/>
                          <a:ea typeface="Noto Sans JP" panose="020B0200000000000000" pitchFamily="50" charset="-128"/>
                          <a:cs typeface="Meiryo" pitchFamily="34" charset="-120"/>
                        </a:rPr>
                        <a:t>実現性</a:t>
                      </a:r>
                      <a:endParaRPr lang="en-US" sz="105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0E2841"/>
                    </a:solidFill>
                  </a:tcPr>
                </a:tc>
                <a:extLst>
                  <a:ext uri="{0D108BD9-81ED-4DB2-BD59-A6C34878D82A}">
                    <a16:rowId xmlns:a16="http://schemas.microsoft.com/office/drawing/2014/main" val="10000"/>
                  </a:ext>
                </a:extLst>
              </a:tr>
              <a:tr h="502920">
                <a:tc>
                  <a:txBody>
                    <a:bodyPr/>
                    <a:lstStyle/>
                    <a:p>
                      <a:pPr marL="0" indent="0">
                        <a:buNone/>
                      </a:pPr>
                      <a:r>
                        <a:rPr lang="en-US" sz="1150" b="1" dirty="0">
                          <a:solidFill>
                            <a:srgbClr val="000000"/>
                          </a:solidFill>
                          <a:latin typeface="Noto Sans JP" panose="020B0200000000000000" pitchFamily="50" charset="-128"/>
                          <a:ea typeface="Noto Sans JP" panose="020B0200000000000000" pitchFamily="50" charset="-128"/>
                          <a:cs typeface="Meiryo" pitchFamily="34" charset="-120"/>
                        </a:rPr>
                        <a:t>1．連携パートナーの課題</a:t>
                      </a:r>
                      <a:endParaRPr lang="en-US" sz="115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E8EAF5"/>
                    </a:solidFill>
                  </a:tcPr>
                </a:tc>
                <a:tc>
                  <a:txBody>
                    <a:bodyPr/>
                    <a:lstStyle/>
                    <a:p>
                      <a:pPr marL="0" indent="0">
                        <a:buNone/>
                      </a:pPr>
                      <a:r>
                        <a:rPr lang="en-US" sz="1150" dirty="0">
                          <a:solidFill>
                            <a:srgbClr val="000000"/>
                          </a:solidFill>
                          <a:latin typeface="Noto Sans JP" panose="020B0200000000000000" pitchFamily="50" charset="-128"/>
                          <a:ea typeface="Noto Sans JP" panose="020B0200000000000000" pitchFamily="50" charset="-128"/>
                          <a:cs typeface="Meiryo" pitchFamily="34" charset="-120"/>
                        </a:rPr>
                        <a:t>1-1　共創により解決したい課題</a:t>
                      </a:r>
                      <a:endParaRPr lang="en-US" sz="115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E8EAF5"/>
                    </a:solidFill>
                  </a:tcPr>
                </a:tc>
                <a:tc>
                  <a:txBody>
                    <a:bodyPr/>
                    <a:lstStyle/>
                    <a:p>
                      <a:pPr marL="0" indent="0" algn="ctr">
                        <a:buNone/>
                      </a:pPr>
                      <a:r>
                        <a:rPr lang="en-US" sz="1100" dirty="0">
                          <a:solidFill>
                            <a:srgbClr val="1B2B44"/>
                          </a:solidFill>
                          <a:latin typeface="Noto Sans JP" panose="020B0200000000000000" pitchFamily="50" charset="-128"/>
                          <a:ea typeface="Noto Sans JP" panose="020B0200000000000000" pitchFamily="50" charset="-128"/>
                          <a:cs typeface="Meiryo" pitchFamily="34" charset="-120"/>
                        </a:rPr>
                        <a:t>●</a:t>
                      </a:r>
                      <a:endParaRPr lang="en-US" sz="11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a:txBody>
                    <a:bodyPr/>
                    <a:lstStyle/>
                    <a:p>
                      <a:pPr marL="0" indent="0" algn="ctr">
                        <a:buNone/>
                      </a:pP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a:txBody>
                    <a:bodyPr/>
                    <a:lstStyle/>
                    <a:p>
                      <a:pPr marL="0" indent="0" algn="ctr">
                        <a:buNone/>
                      </a:pP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a:txBody>
                    <a:bodyPr/>
                    <a:lstStyle/>
                    <a:p>
                      <a:pPr marL="0" indent="0" algn="ctr">
                        <a:buNone/>
                      </a:pP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extLst>
                  <a:ext uri="{0D108BD9-81ED-4DB2-BD59-A6C34878D82A}">
                    <a16:rowId xmlns:a16="http://schemas.microsoft.com/office/drawing/2014/main" val="10001"/>
                  </a:ext>
                </a:extLst>
              </a:tr>
              <a:tr h="502920">
                <a:tc rowSpan="2">
                  <a:txBody>
                    <a:bodyPr/>
                    <a:lstStyle/>
                    <a:p>
                      <a:pPr marL="0" indent="0">
                        <a:buNone/>
                      </a:pPr>
                      <a:r>
                        <a:rPr lang="en-US" sz="1150" b="1" dirty="0">
                          <a:solidFill>
                            <a:srgbClr val="000000"/>
                          </a:solidFill>
                          <a:latin typeface="Noto Sans JP" panose="020B0200000000000000" pitchFamily="50" charset="-128"/>
                          <a:ea typeface="Noto Sans JP" panose="020B0200000000000000" pitchFamily="50" charset="-128"/>
                          <a:cs typeface="Meiryo" pitchFamily="34" charset="-120"/>
                        </a:rPr>
                        <a:t>2．取組内容</a:t>
                      </a:r>
                      <a:endParaRPr lang="en-US" sz="115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E8EAF5"/>
                    </a:solidFill>
                  </a:tcPr>
                </a:tc>
                <a:tc>
                  <a:txBody>
                    <a:bodyPr/>
                    <a:lstStyle/>
                    <a:p>
                      <a:pPr marL="0" indent="0">
                        <a:buNone/>
                      </a:pPr>
                      <a:r>
                        <a:rPr lang="en-US" sz="1150" dirty="0">
                          <a:solidFill>
                            <a:srgbClr val="000000"/>
                          </a:solidFill>
                          <a:latin typeface="Noto Sans JP" panose="020B0200000000000000" pitchFamily="50" charset="-128"/>
                          <a:ea typeface="Noto Sans JP" panose="020B0200000000000000" pitchFamily="50" charset="-128"/>
                          <a:cs typeface="Meiryo" pitchFamily="34" charset="-120"/>
                        </a:rPr>
                        <a:t>2-1　課題解決を図るソリューション</a:t>
                      </a:r>
                      <a:endParaRPr lang="en-US" sz="115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E8EAF5"/>
                    </a:solidFill>
                  </a:tcPr>
                </a:tc>
                <a:tc rowSpan="2">
                  <a:txBody>
                    <a:bodyPr/>
                    <a:lstStyle/>
                    <a:p>
                      <a:pPr marL="0" indent="0" algn="ctr">
                        <a:buNone/>
                      </a:pPr>
                      <a:r>
                        <a:rPr lang="en-US" sz="1100" dirty="0">
                          <a:solidFill>
                            <a:srgbClr val="1B2B44"/>
                          </a:solidFill>
                          <a:latin typeface="Noto Sans JP" panose="020B0200000000000000" pitchFamily="50" charset="-128"/>
                          <a:ea typeface="Noto Sans JP" panose="020B0200000000000000" pitchFamily="50" charset="-128"/>
                          <a:cs typeface="Meiryo" pitchFamily="34" charset="-120"/>
                        </a:rPr>
                        <a:t>●</a:t>
                      </a:r>
                      <a:endParaRPr lang="en-US" sz="11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rowSpan="2">
                  <a:txBody>
                    <a:bodyPr/>
                    <a:lstStyle/>
                    <a:p>
                      <a:pPr marL="0" indent="0" algn="ctr">
                        <a:buNone/>
                      </a:pPr>
                      <a:r>
                        <a:rPr lang="en-US" sz="1100" dirty="0">
                          <a:solidFill>
                            <a:srgbClr val="1B2B44"/>
                          </a:solidFill>
                          <a:latin typeface="Noto Sans JP" panose="020B0200000000000000" pitchFamily="50" charset="-128"/>
                          <a:ea typeface="Noto Sans JP" panose="020B0200000000000000" pitchFamily="50" charset="-128"/>
                          <a:cs typeface="Meiryo" pitchFamily="34" charset="-120"/>
                        </a:rPr>
                        <a:t>●</a:t>
                      </a: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rowSpan="2">
                  <a:txBody>
                    <a:bodyPr/>
                    <a:lstStyle/>
                    <a:p>
                      <a:pPr marL="0" indent="0" algn="ctr">
                        <a:buNone/>
                      </a:pPr>
                      <a:r>
                        <a:rPr lang="en-US" sz="1100" dirty="0">
                          <a:solidFill>
                            <a:srgbClr val="1B2B44"/>
                          </a:solidFill>
                          <a:latin typeface="Noto Sans JP" panose="020B0200000000000000" pitchFamily="50" charset="-128"/>
                          <a:ea typeface="Noto Sans JP" panose="020B0200000000000000" pitchFamily="50" charset="-128"/>
                          <a:cs typeface="Meiryo" pitchFamily="34" charset="-120"/>
                        </a:rPr>
                        <a:t>●</a:t>
                      </a:r>
                      <a:endParaRPr lang="en-US" sz="11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rowSpan="2">
                  <a:txBody>
                    <a:bodyPr/>
                    <a:lstStyle/>
                    <a:p>
                      <a:pPr marL="0" indent="0" algn="ctr">
                        <a:buNone/>
                      </a:pP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extLst>
                  <a:ext uri="{0D108BD9-81ED-4DB2-BD59-A6C34878D82A}">
                    <a16:rowId xmlns:a16="http://schemas.microsoft.com/office/drawing/2014/main" val="10002"/>
                  </a:ext>
                </a:extLst>
              </a:tr>
              <a:tr h="502920">
                <a:tc vMerge="1">
                  <a:txBody>
                    <a:bodyPr/>
                    <a:lstStyle/>
                    <a:p>
                      <a:pPr marL="0" indent="0">
                        <a:buNone/>
                      </a:pP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E8EAF5"/>
                    </a:solidFill>
                  </a:tcPr>
                </a:tc>
                <a:tc>
                  <a:txBody>
                    <a:bodyPr/>
                    <a:lstStyle/>
                    <a:p>
                      <a:pPr marL="0" indent="0">
                        <a:buNone/>
                      </a:pPr>
                      <a:r>
                        <a:rPr lang="en-US" sz="1150" dirty="0">
                          <a:solidFill>
                            <a:srgbClr val="000000"/>
                          </a:solidFill>
                          <a:latin typeface="Noto Sans JP" panose="020B0200000000000000" pitchFamily="50" charset="-128"/>
                          <a:ea typeface="Noto Sans JP" panose="020B0200000000000000" pitchFamily="50" charset="-128"/>
                          <a:cs typeface="Meiryo" pitchFamily="34" charset="-120"/>
                        </a:rPr>
                        <a:t>2-2　ソリューションの強み</a:t>
                      </a:r>
                      <a:endParaRPr lang="en-US" sz="115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E8EAF5"/>
                    </a:solidFill>
                  </a:tcPr>
                </a:tc>
                <a:tc vMerge="1">
                  <a:txBody>
                    <a:bodyPr/>
                    <a:lstStyle/>
                    <a:p>
                      <a:pPr marL="0" indent="0">
                        <a:buNone/>
                      </a:pP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vMerge="1">
                  <a:txBody>
                    <a:bodyPr/>
                    <a:lstStyle/>
                    <a:p>
                      <a:endParaRPr dirty="0"/>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vMerge="1">
                  <a:txBody>
                    <a:bodyPr/>
                    <a:lstStyle/>
                    <a:p>
                      <a:pPr marL="0" indent="0">
                        <a:buNone/>
                      </a:pP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vMerge="1">
                  <a:txBody>
                    <a:bodyPr/>
                    <a:lstStyle/>
                    <a:p>
                      <a:pPr marL="0" indent="0" algn="ctr">
                        <a:buNone/>
                      </a:pP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extLst>
                  <a:ext uri="{0D108BD9-81ED-4DB2-BD59-A6C34878D82A}">
                    <a16:rowId xmlns:a16="http://schemas.microsoft.com/office/drawing/2014/main" val="10003"/>
                  </a:ext>
                </a:extLst>
              </a:tr>
              <a:tr h="502920">
                <a:tc>
                  <a:txBody>
                    <a:bodyPr/>
                    <a:lstStyle/>
                    <a:p>
                      <a:pPr marL="0" indent="0">
                        <a:buNone/>
                      </a:pPr>
                      <a:r>
                        <a:rPr lang="en-US" sz="1150" b="1" dirty="0">
                          <a:latin typeface="Noto Sans JP" panose="020B0200000000000000" pitchFamily="50" charset="-128"/>
                          <a:ea typeface="Noto Sans JP" panose="020B0200000000000000" pitchFamily="50" charset="-128"/>
                          <a:cs typeface="Meiryo" charset="0"/>
                        </a:rPr>
                        <a:t>3. </a:t>
                      </a:r>
                      <a:r>
                        <a:rPr lang="ja-JP" altLang="en-US" sz="1150" b="1" dirty="0">
                          <a:latin typeface="Noto Sans JP" panose="020B0200000000000000" pitchFamily="50" charset="-128"/>
                          <a:ea typeface="Noto Sans JP" panose="020B0200000000000000" pitchFamily="50" charset="-128"/>
                          <a:cs typeface="Meiryo" charset="0"/>
                        </a:rPr>
                        <a:t>取組の全体像</a:t>
                      </a:r>
                      <a:endParaRPr lang="en-US" sz="1150" b="1"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E8EAF5"/>
                    </a:solidFill>
                  </a:tcPr>
                </a:tc>
                <a:tc>
                  <a:txBody>
                    <a:bodyPr/>
                    <a:lstStyle/>
                    <a:p>
                      <a:pPr marL="0" indent="0">
                        <a:buNone/>
                      </a:pPr>
                      <a:r>
                        <a:rPr lang="en-US" sz="1150" dirty="0">
                          <a:latin typeface="Noto Sans JP" panose="020B0200000000000000" pitchFamily="50" charset="-128"/>
                          <a:ea typeface="Noto Sans JP" panose="020B0200000000000000" pitchFamily="50" charset="-128"/>
                          <a:cs typeface="Meiryo" charset="0"/>
                        </a:rPr>
                        <a:t>3-1 </a:t>
                      </a:r>
                      <a:r>
                        <a:rPr lang="ja-JP" altLang="en-US" sz="1150" dirty="0">
                          <a:latin typeface="Noto Sans JP" panose="020B0200000000000000" pitchFamily="50" charset="-128"/>
                          <a:ea typeface="Noto Sans JP" panose="020B0200000000000000" pitchFamily="50" charset="-128"/>
                          <a:cs typeface="Meiryo" charset="0"/>
                        </a:rPr>
                        <a:t>　ロジックモデル</a:t>
                      </a:r>
                      <a:endParaRPr lang="en-US" sz="115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E8EA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200" dirty="0">
                          <a:solidFill>
                            <a:srgbClr val="1B2B44"/>
                          </a:solidFill>
                          <a:latin typeface="Noto Sans JP" panose="020B0200000000000000" pitchFamily="50" charset="-128"/>
                          <a:ea typeface="Noto Sans JP" panose="020B0200000000000000" pitchFamily="50" charset="-128"/>
                          <a:cs typeface="Meiryo" pitchFamily="34" charset="-120"/>
                        </a:rPr>
                        <a:t>●</a:t>
                      </a:r>
                      <a:endParaRPr lang="en-US" altLang="ja-JP"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a:txBody>
                    <a:bodyPr/>
                    <a:lstStyle/>
                    <a:p>
                      <a:pPr marL="0" indent="0" algn="ctr">
                        <a:buNone/>
                      </a:pP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a:txBody>
                    <a:bodyPr/>
                    <a:lstStyle/>
                    <a:p>
                      <a:pPr marL="0" indent="0" algn="ctr">
                        <a:buNone/>
                      </a:pP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100" dirty="0">
                          <a:solidFill>
                            <a:srgbClr val="1B2B44"/>
                          </a:solidFill>
                          <a:latin typeface="Noto Sans JP" panose="020B0200000000000000" pitchFamily="50" charset="-128"/>
                          <a:ea typeface="Noto Sans JP" panose="020B0200000000000000" pitchFamily="50" charset="-128"/>
                          <a:cs typeface="Meiryo" pitchFamily="34" charset="-120"/>
                        </a:rPr>
                        <a:t>●</a:t>
                      </a:r>
                      <a:endParaRPr lang="en-US" altLang="ja-JP" sz="11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extLst>
                  <a:ext uri="{0D108BD9-81ED-4DB2-BD59-A6C34878D82A}">
                    <a16:rowId xmlns:a16="http://schemas.microsoft.com/office/drawing/2014/main" val="614257841"/>
                  </a:ext>
                </a:extLst>
              </a:tr>
              <a:tr h="502920">
                <a:tc>
                  <a:txBody>
                    <a:bodyPr/>
                    <a:lstStyle/>
                    <a:p>
                      <a:pPr marL="0" indent="0">
                        <a:buNone/>
                      </a:pPr>
                      <a:r>
                        <a:rPr lang="en-US" sz="1150" b="1" dirty="0">
                          <a:solidFill>
                            <a:srgbClr val="000000"/>
                          </a:solidFill>
                          <a:latin typeface="Noto Sans JP" panose="020B0200000000000000" pitchFamily="50" charset="-128"/>
                          <a:ea typeface="Noto Sans JP" panose="020B0200000000000000" pitchFamily="50" charset="-128"/>
                          <a:cs typeface="Meiryo" pitchFamily="34" charset="-120"/>
                        </a:rPr>
                        <a:t>4．実施体制</a:t>
                      </a:r>
                      <a:endParaRPr lang="en-US" sz="115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E8EAF5"/>
                    </a:solidFill>
                  </a:tcPr>
                </a:tc>
                <a:tc>
                  <a:txBody>
                    <a:bodyPr/>
                    <a:lstStyle/>
                    <a:p>
                      <a:pPr marL="0" indent="0">
                        <a:buNone/>
                      </a:pPr>
                      <a:r>
                        <a:rPr lang="en-US" sz="1150" dirty="0">
                          <a:solidFill>
                            <a:srgbClr val="000000"/>
                          </a:solidFill>
                          <a:latin typeface="Noto Sans JP" panose="020B0200000000000000" pitchFamily="50" charset="-128"/>
                          <a:ea typeface="Noto Sans JP" panose="020B0200000000000000" pitchFamily="50" charset="-128"/>
                          <a:cs typeface="Meiryo" pitchFamily="34" charset="-120"/>
                        </a:rPr>
                        <a:t>4-1　推進メンバー</a:t>
                      </a:r>
                      <a:endParaRPr lang="en-US" sz="115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E8EAF5"/>
                    </a:solidFill>
                  </a:tcPr>
                </a:tc>
                <a:tc>
                  <a:txBody>
                    <a:bodyPr/>
                    <a:lstStyle/>
                    <a:p>
                      <a:pPr marL="0" indent="0" algn="ctr">
                        <a:buNone/>
                      </a:pP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a:txBody>
                    <a:bodyPr/>
                    <a:lstStyle/>
                    <a:p>
                      <a:pPr marL="0" indent="0" algn="ctr">
                        <a:buNone/>
                      </a:pP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a:txBody>
                    <a:bodyPr/>
                    <a:lstStyle/>
                    <a:p>
                      <a:pPr marL="0" indent="0" algn="ctr">
                        <a:buNone/>
                      </a:pP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a:txBody>
                    <a:bodyPr/>
                    <a:lstStyle/>
                    <a:p>
                      <a:pPr marL="0" indent="0" algn="ctr">
                        <a:buNone/>
                      </a:pPr>
                      <a:r>
                        <a:rPr lang="en-US" sz="1100" dirty="0">
                          <a:solidFill>
                            <a:srgbClr val="1B2B44"/>
                          </a:solidFill>
                          <a:latin typeface="Noto Sans JP" panose="020B0200000000000000" pitchFamily="50" charset="-128"/>
                          <a:ea typeface="Noto Sans JP" panose="020B0200000000000000" pitchFamily="50" charset="-128"/>
                          <a:cs typeface="Meiryo" pitchFamily="34" charset="-120"/>
                        </a:rPr>
                        <a:t>●</a:t>
                      </a:r>
                      <a:endParaRPr lang="en-US" sz="11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extLst>
                  <a:ext uri="{0D108BD9-81ED-4DB2-BD59-A6C34878D82A}">
                    <a16:rowId xmlns:a16="http://schemas.microsoft.com/office/drawing/2014/main" val="10004"/>
                  </a:ext>
                </a:extLst>
              </a:tr>
              <a:tr h="502920">
                <a:tc rowSpan="2">
                  <a:txBody>
                    <a:bodyPr/>
                    <a:lstStyle/>
                    <a:p>
                      <a:pPr marL="0" indent="0">
                        <a:buNone/>
                      </a:pPr>
                      <a:r>
                        <a:rPr lang="en-US" sz="1150" b="1" dirty="0">
                          <a:solidFill>
                            <a:srgbClr val="000000"/>
                          </a:solidFill>
                          <a:latin typeface="Noto Sans JP" panose="020B0200000000000000" pitchFamily="50" charset="-128"/>
                          <a:ea typeface="Noto Sans JP" panose="020B0200000000000000" pitchFamily="50" charset="-128"/>
                          <a:cs typeface="Meiryo" pitchFamily="34" charset="-120"/>
                        </a:rPr>
                        <a:t>5．ロードマップ</a:t>
                      </a:r>
                      <a:endParaRPr lang="en-US" sz="115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E8EAF5"/>
                    </a:solidFill>
                  </a:tcPr>
                </a:tc>
                <a:tc>
                  <a:txBody>
                    <a:bodyPr/>
                    <a:lstStyle/>
                    <a:p>
                      <a:pPr marL="0" indent="0">
                        <a:buNone/>
                      </a:pPr>
                      <a:r>
                        <a:rPr lang="en-US" sz="1150" dirty="0">
                          <a:solidFill>
                            <a:srgbClr val="000000"/>
                          </a:solidFill>
                          <a:latin typeface="Noto Sans JP" panose="020B0200000000000000" pitchFamily="50" charset="-128"/>
                          <a:ea typeface="Noto Sans JP" panose="020B0200000000000000" pitchFamily="50" charset="-128"/>
                          <a:cs typeface="Meiryo" pitchFamily="34" charset="-120"/>
                        </a:rPr>
                        <a:t>5-1　2026年度のスケジュール（想定）</a:t>
                      </a:r>
                      <a:endParaRPr lang="en-US" sz="115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E8EAF5"/>
                    </a:solidFill>
                  </a:tcPr>
                </a:tc>
                <a:tc rowSpan="2">
                  <a:txBody>
                    <a:bodyPr/>
                    <a:lstStyle/>
                    <a:p>
                      <a:pPr marL="0" indent="0" algn="ctr">
                        <a:buNone/>
                      </a:pP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rowSpan="2">
                  <a:txBody>
                    <a:bodyPr/>
                    <a:lstStyle/>
                    <a:p>
                      <a:pPr marL="0" indent="0" algn="ctr">
                        <a:buNone/>
                      </a:pP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rowSpan="2">
                  <a:txBody>
                    <a:bodyPr/>
                    <a:lstStyle/>
                    <a:p>
                      <a:pPr marL="0" indent="0" algn="ctr">
                        <a:buNone/>
                      </a:pPr>
                      <a:r>
                        <a:rPr lang="en-US" sz="1100" dirty="0">
                          <a:solidFill>
                            <a:srgbClr val="1B2B44"/>
                          </a:solidFill>
                          <a:latin typeface="Noto Sans JP" panose="020B0200000000000000" pitchFamily="50" charset="-128"/>
                          <a:ea typeface="Noto Sans JP" panose="020B0200000000000000" pitchFamily="50" charset="-128"/>
                          <a:cs typeface="Meiryo" pitchFamily="34" charset="-120"/>
                        </a:rPr>
                        <a:t>●</a:t>
                      </a:r>
                      <a:endParaRPr lang="en-US" sz="11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rowSpan="2">
                  <a:txBody>
                    <a:bodyPr/>
                    <a:lstStyle/>
                    <a:p>
                      <a:pPr marL="0" indent="0" algn="ctr">
                        <a:buNone/>
                      </a:pPr>
                      <a:r>
                        <a:rPr lang="en-US" sz="1100" dirty="0">
                          <a:solidFill>
                            <a:srgbClr val="1B2B44"/>
                          </a:solidFill>
                          <a:latin typeface="Noto Sans JP" panose="020B0200000000000000" pitchFamily="50" charset="-128"/>
                          <a:ea typeface="Noto Sans JP" panose="020B0200000000000000" pitchFamily="50" charset="-128"/>
                          <a:cs typeface="Meiryo" pitchFamily="34" charset="-120"/>
                        </a:rPr>
                        <a:t>●</a:t>
                      </a: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extLst>
                  <a:ext uri="{0D108BD9-81ED-4DB2-BD59-A6C34878D82A}">
                    <a16:rowId xmlns:a16="http://schemas.microsoft.com/office/drawing/2014/main" val="10005"/>
                  </a:ext>
                </a:extLst>
              </a:tr>
              <a:tr h="502920">
                <a:tc vMerge="1">
                  <a:txBody>
                    <a:bodyPr/>
                    <a:lstStyle/>
                    <a:p>
                      <a:pPr marL="0" indent="0">
                        <a:buNone/>
                      </a:pP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E8EAF5"/>
                    </a:solidFill>
                  </a:tcPr>
                </a:tc>
                <a:tc>
                  <a:txBody>
                    <a:bodyPr/>
                    <a:lstStyle/>
                    <a:p>
                      <a:pPr marL="0" indent="0">
                        <a:buNone/>
                      </a:pPr>
                      <a:r>
                        <a:rPr lang="en-US" sz="1150" dirty="0">
                          <a:solidFill>
                            <a:srgbClr val="000000"/>
                          </a:solidFill>
                          <a:latin typeface="Noto Sans JP" panose="020B0200000000000000" pitchFamily="50" charset="-128"/>
                          <a:ea typeface="Noto Sans JP" panose="020B0200000000000000" pitchFamily="50" charset="-128"/>
                          <a:cs typeface="Meiryo" pitchFamily="34" charset="-120"/>
                        </a:rPr>
                        <a:t>5-2　実装までのロードマップ</a:t>
                      </a:r>
                      <a:endParaRPr lang="en-US" sz="115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E8EAF5"/>
                    </a:solidFill>
                  </a:tcPr>
                </a:tc>
                <a:tc vMerge="1">
                  <a:txBody>
                    <a:bodyPr/>
                    <a:lstStyle/>
                    <a:p>
                      <a:pPr marL="0" indent="0">
                        <a:buNone/>
                      </a:pP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vMerge="1">
                  <a:txBody>
                    <a:bodyPr/>
                    <a:lstStyle/>
                    <a:p>
                      <a:pPr marL="0" indent="0">
                        <a:buNone/>
                      </a:pP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vMerge="1">
                  <a:txBody>
                    <a:bodyPr/>
                    <a:lstStyle/>
                    <a:p>
                      <a:pPr marL="0" indent="0" algn="ctr">
                        <a:buNone/>
                      </a:pPr>
                      <a:endParaRPr lang="en-US" sz="11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vMerge="1">
                  <a:txBody>
                    <a:bodyPr/>
                    <a:lstStyle/>
                    <a:p>
                      <a:endParaRPr dirty="0"/>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extLst>
                  <a:ext uri="{0D108BD9-81ED-4DB2-BD59-A6C34878D82A}">
                    <a16:rowId xmlns:a16="http://schemas.microsoft.com/office/drawing/2014/main" val="10006"/>
                  </a:ext>
                </a:extLst>
              </a:tr>
              <a:tr h="502920">
                <a:tc>
                  <a:txBody>
                    <a:bodyPr/>
                    <a:lstStyle/>
                    <a:p>
                      <a:pPr marL="0" indent="0">
                        <a:buNone/>
                      </a:pPr>
                      <a:r>
                        <a:rPr lang="en-US" sz="1150" b="1" dirty="0">
                          <a:solidFill>
                            <a:srgbClr val="000000"/>
                          </a:solidFill>
                          <a:latin typeface="Noto Sans JP" panose="020B0200000000000000" pitchFamily="50" charset="-128"/>
                          <a:ea typeface="Noto Sans JP" panose="020B0200000000000000" pitchFamily="50" charset="-128"/>
                          <a:cs typeface="Meiryo" pitchFamily="34" charset="-120"/>
                        </a:rPr>
                        <a:t>参考資料（任意）</a:t>
                      </a:r>
                      <a:endParaRPr lang="en-US" sz="115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E8EAF5"/>
                    </a:solidFill>
                  </a:tcPr>
                </a:tc>
                <a:tc>
                  <a:txBody>
                    <a:bodyPr/>
                    <a:lstStyle/>
                    <a:p>
                      <a:pPr marL="0" indent="0">
                        <a:buNone/>
                      </a:pP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E8EAF5"/>
                    </a:solidFill>
                  </a:tcPr>
                </a:tc>
                <a:tc gridSpan="4">
                  <a:txBody>
                    <a:bodyPr/>
                    <a:lstStyle/>
                    <a:p>
                      <a:pPr marL="0" indent="0" algn="ctr">
                        <a:buNone/>
                      </a:pPr>
                      <a:r>
                        <a:rPr lang="en-US" sz="1200" dirty="0">
                          <a:solidFill>
                            <a:srgbClr val="000000"/>
                          </a:solidFill>
                          <a:latin typeface="Noto Sans JP" panose="020B0200000000000000" pitchFamily="50" charset="-128"/>
                          <a:ea typeface="Noto Sans JP" panose="020B0200000000000000" pitchFamily="50" charset="-128"/>
                          <a:cs typeface="Meiryo" pitchFamily="34" charset="-120"/>
                        </a:rPr>
                        <a:t>-</a:t>
                      </a: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hMerge="1">
                  <a:txBody>
                    <a:bodyPr/>
                    <a:lstStyle/>
                    <a:p>
                      <a:pPr marL="0" indent="0">
                        <a:buNone/>
                      </a:pP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hMerge="1">
                  <a:txBody>
                    <a:bodyPr/>
                    <a:lstStyle/>
                    <a:p>
                      <a:pPr marL="0" indent="0">
                        <a:buNone/>
                      </a:pP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hMerge="1">
                  <a:txBody>
                    <a:bodyPr/>
                    <a:lstStyle/>
                    <a:p>
                      <a:pPr marL="0" indent="0">
                        <a:buNone/>
                      </a:pPr>
                      <a:endParaRPr lang="en-US" sz="12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3" name="スライド番号プレースホルダー 2">
            <a:extLst>
              <a:ext uri="{FF2B5EF4-FFF2-40B4-BE49-F238E27FC236}">
                <a16:creationId xmlns:a16="http://schemas.microsoft.com/office/drawing/2014/main" id="{F7EE610B-6756-93BE-DA89-AB13541C228E}"/>
              </a:ext>
            </a:extLst>
          </p:cNvPr>
          <p:cNvSpPr>
            <a:spLocks noGrp="1"/>
          </p:cNvSpPr>
          <p:nvPr>
            <p:ph type="sldNum" sz="quarter" idx="4"/>
          </p:nvPr>
        </p:nvSpPr>
        <p:spPr/>
        <p:txBody>
          <a:bodyPr/>
          <a:lstStyle/>
          <a:p>
            <a:fld id="{F5764817-7C9A-4F79-93C0-A71CCB4FBE36}" type="slidenum">
              <a:rPr kumimoji="1" lang="ja-JP" altLang="en-US" smtClean="0"/>
              <a:t>3</a:t>
            </a:fld>
            <a:endParaRPr kumimoji="1" lang="ja-JP" altLang="en-US"/>
          </a:p>
        </p:txBody>
      </p:sp>
    </p:spTree>
    <p:extLst>
      <p:ext uri="{BB962C8B-B14F-4D97-AF65-F5344CB8AC3E}">
        <p14:creationId xmlns:p14="http://schemas.microsoft.com/office/powerpoint/2010/main" val="2848467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0E7B57FB-43BB-53E9-4E99-4F6FE4FA9B37}"/>
              </a:ext>
            </a:extLst>
          </p:cNvPr>
          <p:cNvSpPr>
            <a:spLocks noGrp="1"/>
          </p:cNvSpPr>
          <p:nvPr>
            <p:ph type="body" sz="quarter" idx="10"/>
          </p:nvPr>
        </p:nvSpPr>
        <p:spPr/>
        <p:txBody>
          <a:bodyPr>
            <a:normAutofit lnSpcReduction="10000"/>
          </a:bodyPr>
          <a:lstStyle/>
          <a:p>
            <a:r>
              <a:rPr lang="en-US" altLang="ja-JP" dirty="0" err="1">
                <a:solidFill>
                  <a:srgbClr val="262626"/>
                </a:solidFill>
                <a:cs typeface="Meiryo" pitchFamily="34" charset="-120"/>
              </a:rPr>
              <a:t>審査基準</a:t>
            </a:r>
            <a:endParaRPr lang="en-US" altLang="ja-JP" dirty="0"/>
          </a:p>
        </p:txBody>
      </p:sp>
      <p:sp>
        <p:nvSpPr>
          <p:cNvPr id="6" name="Shape 2">
            <a:extLst>
              <a:ext uri="{FF2B5EF4-FFF2-40B4-BE49-F238E27FC236}">
                <a16:creationId xmlns:a16="http://schemas.microsoft.com/office/drawing/2014/main" id="{EC2306D7-FADC-BD4D-7C6C-3F059AA907AA}"/>
              </a:ext>
            </a:extLst>
          </p:cNvPr>
          <p:cNvSpPr/>
          <p:nvPr/>
        </p:nvSpPr>
        <p:spPr>
          <a:xfrm>
            <a:off x="457200" y="914400"/>
            <a:ext cx="11247120" cy="457200"/>
          </a:xfrm>
          <a:prstGeom prst="rect">
            <a:avLst/>
          </a:prstGeom>
          <a:solidFill>
            <a:srgbClr val="CDEEF9"/>
          </a:solidFill>
          <a:ln/>
        </p:spPr>
        <p:txBody>
          <a:bodyPr anchor="ctr"/>
          <a:lstStyle/>
          <a:p>
            <a:pPr>
              <a:lnSpc>
                <a:spcPct val="125000"/>
              </a:lnSpc>
            </a:pPr>
            <a:r>
              <a:rPr lang="en-US" altLang="ja-JP" sz="1200" b="1" dirty="0" err="1">
                <a:solidFill>
                  <a:srgbClr val="0070C0"/>
                </a:solidFill>
                <a:latin typeface="Noto Sans JP" panose="020B0200000000000000" pitchFamily="50" charset="-128"/>
                <a:ea typeface="Noto Sans JP" panose="020B0200000000000000" pitchFamily="50" charset="-128"/>
                <a:cs typeface="Meiryo" pitchFamily="34" charset="-120"/>
              </a:rPr>
              <a:t>以下の観点から総合的に評価します（最終プレゼンテーション等でも同様の基準を用いる想定です</a:t>
            </a: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a:t>
            </a:r>
            <a:endParaRPr lang="en-US" altLang="ja-JP" sz="1200" dirty="0">
              <a:latin typeface="Noto Sans JP" panose="020B0200000000000000" pitchFamily="50" charset="-128"/>
              <a:ea typeface="Noto Sans JP" panose="020B0200000000000000" pitchFamily="50" charset="-128"/>
            </a:endParaRPr>
          </a:p>
        </p:txBody>
      </p:sp>
      <p:sp>
        <p:nvSpPr>
          <p:cNvPr id="8" name="Shape 4">
            <a:extLst>
              <a:ext uri="{FF2B5EF4-FFF2-40B4-BE49-F238E27FC236}">
                <a16:creationId xmlns:a16="http://schemas.microsoft.com/office/drawing/2014/main" id="{C8507B34-C44B-322A-4045-06A6638973D0}"/>
              </a:ext>
            </a:extLst>
          </p:cNvPr>
          <p:cNvSpPr/>
          <p:nvPr/>
        </p:nvSpPr>
        <p:spPr>
          <a:xfrm>
            <a:off x="457200" y="1691640"/>
            <a:ext cx="2377440" cy="1008000"/>
          </a:xfrm>
          <a:prstGeom prst="rect">
            <a:avLst/>
          </a:prstGeom>
          <a:solidFill>
            <a:srgbClr val="1B2B44"/>
          </a:solidFill>
          <a:ln/>
        </p:spPr>
        <p:txBody>
          <a:bodyPr anchor="ctr"/>
          <a:lstStyle/>
          <a:p>
            <a:pPr algn="ctr"/>
            <a:r>
              <a:rPr lang="ja-JP" altLang="en-US" b="1" dirty="0">
                <a:solidFill>
                  <a:schemeClr val="bg1"/>
                </a:solidFill>
                <a:latin typeface="Noto Sans JP" panose="020B0200000000000000" pitchFamily="50" charset="-128"/>
                <a:ea typeface="Noto Sans JP" panose="020B0200000000000000" pitchFamily="50" charset="-128"/>
              </a:rPr>
              <a:t>課題解決性</a:t>
            </a:r>
          </a:p>
        </p:txBody>
      </p:sp>
      <p:sp>
        <p:nvSpPr>
          <p:cNvPr id="10" name="Shape 6">
            <a:extLst>
              <a:ext uri="{FF2B5EF4-FFF2-40B4-BE49-F238E27FC236}">
                <a16:creationId xmlns:a16="http://schemas.microsoft.com/office/drawing/2014/main" id="{71F1F066-49C3-90F5-CE98-C0801A29452E}"/>
              </a:ext>
            </a:extLst>
          </p:cNvPr>
          <p:cNvSpPr/>
          <p:nvPr/>
        </p:nvSpPr>
        <p:spPr>
          <a:xfrm>
            <a:off x="2971800" y="1691640"/>
            <a:ext cx="8732520" cy="1008000"/>
          </a:xfrm>
          <a:prstGeom prst="rect">
            <a:avLst/>
          </a:prstGeom>
          <a:solidFill>
            <a:srgbClr val="E8EAF5"/>
          </a:solidFill>
          <a:ln/>
        </p:spPr>
        <p:txBody>
          <a:bodyPr/>
          <a:lstStyle/>
          <a:p>
            <a:endParaRPr lang="ja-JP" altLang="en-US">
              <a:latin typeface="Noto Sans JP" panose="020B0200000000000000" pitchFamily="50" charset="-128"/>
              <a:ea typeface="Noto Sans JP" panose="020B0200000000000000" pitchFamily="50" charset="-128"/>
            </a:endParaRPr>
          </a:p>
        </p:txBody>
      </p:sp>
      <p:sp>
        <p:nvSpPr>
          <p:cNvPr id="11" name="Text 7">
            <a:extLst>
              <a:ext uri="{FF2B5EF4-FFF2-40B4-BE49-F238E27FC236}">
                <a16:creationId xmlns:a16="http://schemas.microsoft.com/office/drawing/2014/main" id="{5E173C15-00A9-4AE5-E3E3-F186BB398688}"/>
              </a:ext>
            </a:extLst>
          </p:cNvPr>
          <p:cNvSpPr/>
          <p:nvPr/>
        </p:nvSpPr>
        <p:spPr>
          <a:xfrm>
            <a:off x="3200400" y="1691640"/>
            <a:ext cx="8275320" cy="1008000"/>
          </a:xfrm>
          <a:prstGeom prst="rect">
            <a:avLst/>
          </a:prstGeom>
          <a:noFill/>
          <a:ln/>
        </p:spPr>
        <p:txBody>
          <a:bodyPr wrap="square" rtlCol="0" anchor="ctr"/>
          <a:lstStyle/>
          <a:p>
            <a:pPr marL="285750" indent="-285750">
              <a:spcBef>
                <a:spcPts val="600"/>
              </a:spcBef>
              <a:buFont typeface="Arial" panose="020B0604020202020204" pitchFamily="34" charset="0"/>
              <a:buChar char="•"/>
            </a:pPr>
            <a:r>
              <a:rPr lang="en-US" sz="1300" dirty="0" err="1">
                <a:solidFill>
                  <a:srgbClr val="262626"/>
                </a:solidFill>
                <a:latin typeface="Noto Sans JP" panose="020B0200000000000000" pitchFamily="50" charset="-128"/>
                <a:ea typeface="Noto Sans JP" panose="020B0200000000000000" pitchFamily="50" charset="-128"/>
                <a:cs typeface="Meiryo" pitchFamily="34" charset="-120"/>
              </a:rPr>
              <a:t>共創で解決したい連携パートナーの課題は明確か</a:t>
            </a:r>
            <a:endParaRPr lang="en-US" sz="1300" dirty="0">
              <a:solidFill>
                <a:srgbClr val="262626"/>
              </a:solidFill>
              <a:latin typeface="Noto Sans JP" panose="020B0200000000000000" pitchFamily="50" charset="-128"/>
              <a:ea typeface="Noto Sans JP" panose="020B0200000000000000" pitchFamily="50" charset="-128"/>
              <a:cs typeface="Meiryo" pitchFamily="34" charset="-120"/>
            </a:endParaRPr>
          </a:p>
          <a:p>
            <a:pPr marL="285750" indent="-285750">
              <a:spcBef>
                <a:spcPts val="600"/>
              </a:spcBef>
              <a:buFont typeface="Arial" panose="020B0604020202020204" pitchFamily="34" charset="0"/>
              <a:buChar char="•"/>
            </a:pPr>
            <a:r>
              <a:rPr lang="en-US" sz="1300" dirty="0" err="1">
                <a:solidFill>
                  <a:srgbClr val="262626"/>
                </a:solidFill>
                <a:latin typeface="Noto Sans JP" panose="020B0200000000000000" pitchFamily="50" charset="-128"/>
                <a:ea typeface="Noto Sans JP" panose="020B0200000000000000" pitchFamily="50" charset="-128"/>
                <a:cs typeface="Meiryo" pitchFamily="34" charset="-120"/>
              </a:rPr>
              <a:t>課題解決につながる事業内容になっているか</a:t>
            </a:r>
            <a:endParaRPr lang="en-US" sz="1300" dirty="0">
              <a:latin typeface="Noto Sans JP" panose="020B0200000000000000" pitchFamily="50" charset="-128"/>
              <a:ea typeface="Noto Sans JP" panose="020B0200000000000000" pitchFamily="50" charset="-128"/>
            </a:endParaRPr>
          </a:p>
        </p:txBody>
      </p:sp>
      <p:sp>
        <p:nvSpPr>
          <p:cNvPr id="12" name="Shape 8">
            <a:extLst>
              <a:ext uri="{FF2B5EF4-FFF2-40B4-BE49-F238E27FC236}">
                <a16:creationId xmlns:a16="http://schemas.microsoft.com/office/drawing/2014/main" id="{FCFCEEA0-BAB3-7B18-547E-B0954A342D0F}"/>
              </a:ext>
            </a:extLst>
          </p:cNvPr>
          <p:cNvSpPr/>
          <p:nvPr/>
        </p:nvSpPr>
        <p:spPr>
          <a:xfrm>
            <a:off x="457200" y="2823182"/>
            <a:ext cx="2377440" cy="1008000"/>
          </a:xfrm>
          <a:prstGeom prst="rect">
            <a:avLst/>
          </a:prstGeom>
          <a:solidFill>
            <a:srgbClr val="1B2B44"/>
          </a:solidFill>
          <a:ln/>
        </p:spPr>
        <p:txBody>
          <a:bodyPr anchor="ctr"/>
          <a:lstStyle/>
          <a:p>
            <a:pPr algn="ctr"/>
            <a:r>
              <a:rPr lang="en-US" altLang="ja-JP" b="1">
                <a:solidFill>
                  <a:schemeClr val="bg1"/>
                </a:solidFill>
                <a:latin typeface="Noto Sans JP" panose="020B0200000000000000" pitchFamily="50" charset="-128"/>
                <a:ea typeface="Noto Sans JP" panose="020B0200000000000000" pitchFamily="50" charset="-128"/>
                <a:cs typeface="Meiryo" pitchFamily="34" charset="-120"/>
              </a:rPr>
              <a:t>独創性</a:t>
            </a:r>
            <a:endParaRPr lang="en-US" altLang="ja-JP" b="1" dirty="0">
              <a:solidFill>
                <a:schemeClr val="bg1"/>
              </a:solidFill>
              <a:latin typeface="Noto Sans JP" panose="020B0200000000000000" pitchFamily="50" charset="-128"/>
              <a:ea typeface="Noto Sans JP" panose="020B0200000000000000" pitchFamily="50" charset="-128"/>
            </a:endParaRPr>
          </a:p>
        </p:txBody>
      </p:sp>
      <p:sp>
        <p:nvSpPr>
          <p:cNvPr id="14" name="Shape 10">
            <a:extLst>
              <a:ext uri="{FF2B5EF4-FFF2-40B4-BE49-F238E27FC236}">
                <a16:creationId xmlns:a16="http://schemas.microsoft.com/office/drawing/2014/main" id="{7587E27F-C4F7-6CD1-73F3-C19D55E42F63}"/>
              </a:ext>
            </a:extLst>
          </p:cNvPr>
          <p:cNvSpPr/>
          <p:nvPr/>
        </p:nvSpPr>
        <p:spPr>
          <a:xfrm>
            <a:off x="2971800" y="2815682"/>
            <a:ext cx="8732520" cy="1008000"/>
          </a:xfrm>
          <a:prstGeom prst="rect">
            <a:avLst/>
          </a:prstGeom>
          <a:solidFill>
            <a:srgbClr val="E8EAF5"/>
          </a:solidFill>
          <a:ln/>
        </p:spPr>
        <p:txBody>
          <a:bodyPr/>
          <a:lstStyle/>
          <a:p>
            <a:pPr marL="285750" indent="-285750">
              <a:buFont typeface="Arial" panose="020B0604020202020204" pitchFamily="34" charset="0"/>
              <a:buChar char="•"/>
            </a:pPr>
            <a:endParaRPr lang="ja-JP" altLang="en-US">
              <a:latin typeface="Noto Sans JP" panose="020B0200000000000000" pitchFamily="50" charset="-128"/>
              <a:ea typeface="Noto Sans JP" panose="020B0200000000000000" pitchFamily="50" charset="-128"/>
            </a:endParaRPr>
          </a:p>
        </p:txBody>
      </p:sp>
      <p:sp>
        <p:nvSpPr>
          <p:cNvPr id="15" name="Text 11">
            <a:extLst>
              <a:ext uri="{FF2B5EF4-FFF2-40B4-BE49-F238E27FC236}">
                <a16:creationId xmlns:a16="http://schemas.microsoft.com/office/drawing/2014/main" id="{37C52156-2CF3-D17C-3089-7E7C36A6E91C}"/>
              </a:ext>
            </a:extLst>
          </p:cNvPr>
          <p:cNvSpPr/>
          <p:nvPr/>
        </p:nvSpPr>
        <p:spPr>
          <a:xfrm>
            <a:off x="3200400" y="2815682"/>
            <a:ext cx="8275320" cy="1008000"/>
          </a:xfrm>
          <a:prstGeom prst="rect">
            <a:avLst/>
          </a:prstGeom>
          <a:noFill/>
          <a:ln/>
        </p:spPr>
        <p:txBody>
          <a:bodyPr wrap="square" rtlCol="0" anchor="ctr"/>
          <a:lstStyle/>
          <a:p>
            <a:pPr marL="285750" indent="-285750">
              <a:spcBef>
                <a:spcPts val="600"/>
              </a:spcBef>
              <a:buFont typeface="Arial" panose="020B0604020202020204" pitchFamily="34" charset="0"/>
              <a:buChar char="•"/>
            </a:pPr>
            <a:r>
              <a:rPr lang="en-US" sz="1300" dirty="0" err="1">
                <a:solidFill>
                  <a:srgbClr val="262626"/>
                </a:solidFill>
                <a:latin typeface="Noto Sans JP" panose="020B0200000000000000" pitchFamily="50" charset="-128"/>
                <a:ea typeface="Noto Sans JP" panose="020B0200000000000000" pitchFamily="50" charset="-128"/>
                <a:cs typeface="Meiryo" pitchFamily="34" charset="-120"/>
              </a:rPr>
              <a:t>斬新で新しい発想が取り入れられているか</a:t>
            </a:r>
            <a:endParaRPr lang="en-US" sz="1300" dirty="0">
              <a:solidFill>
                <a:srgbClr val="262626"/>
              </a:solidFill>
              <a:latin typeface="Noto Sans JP" panose="020B0200000000000000" pitchFamily="50" charset="-128"/>
              <a:ea typeface="Noto Sans JP" panose="020B0200000000000000" pitchFamily="50" charset="-128"/>
              <a:cs typeface="Meiryo" pitchFamily="34" charset="-120"/>
            </a:endParaRPr>
          </a:p>
          <a:p>
            <a:pPr marL="285750" indent="-285750">
              <a:spcBef>
                <a:spcPts val="600"/>
              </a:spcBef>
              <a:buFont typeface="Arial" panose="020B0604020202020204" pitchFamily="34" charset="0"/>
              <a:buChar char="•"/>
            </a:pPr>
            <a:r>
              <a:rPr lang="en-US" sz="1300" dirty="0" err="1">
                <a:solidFill>
                  <a:srgbClr val="262626"/>
                </a:solidFill>
                <a:latin typeface="Noto Sans JP" panose="020B0200000000000000" pitchFamily="50" charset="-128"/>
                <a:ea typeface="Noto Sans JP" panose="020B0200000000000000" pitchFamily="50" charset="-128"/>
                <a:cs typeface="Meiryo" pitchFamily="34" charset="-120"/>
              </a:rPr>
              <a:t>競合との差別化が図られているか</a:t>
            </a:r>
            <a:endParaRPr lang="en-US" sz="1300" dirty="0">
              <a:solidFill>
                <a:srgbClr val="262626"/>
              </a:solidFill>
              <a:latin typeface="Noto Sans JP" panose="020B0200000000000000" pitchFamily="50" charset="-128"/>
              <a:ea typeface="Noto Sans JP" panose="020B0200000000000000" pitchFamily="50" charset="-128"/>
              <a:cs typeface="Meiryo" pitchFamily="34" charset="-120"/>
            </a:endParaRPr>
          </a:p>
          <a:p>
            <a:pPr>
              <a:spcBef>
                <a:spcPts val="600"/>
              </a:spcBef>
            </a:pPr>
            <a:r>
              <a:rPr lang="ja-JP" altLang="ja-JP" sz="1100" dirty="0">
                <a:latin typeface="Noto Sans JP" panose="020B0200000000000000" pitchFamily="50" charset="-128"/>
                <a:ea typeface="Noto Sans JP" panose="020B0200000000000000" pitchFamily="50" charset="-128"/>
              </a:rPr>
              <a:t>※他のアクセラレーションプログラムや他地域において、既に同様の実証事業を実施されている場合、独創性の評価軸において十分な評価が得られない場合があります。</a:t>
            </a:r>
            <a:endParaRPr lang="en-US" sz="1100" dirty="0">
              <a:latin typeface="Noto Sans JP" panose="020B0200000000000000" pitchFamily="50" charset="-128"/>
              <a:ea typeface="Noto Sans JP" panose="020B0200000000000000" pitchFamily="50" charset="-128"/>
            </a:endParaRPr>
          </a:p>
        </p:txBody>
      </p:sp>
      <p:sp>
        <p:nvSpPr>
          <p:cNvPr id="16" name="Shape 12">
            <a:extLst>
              <a:ext uri="{FF2B5EF4-FFF2-40B4-BE49-F238E27FC236}">
                <a16:creationId xmlns:a16="http://schemas.microsoft.com/office/drawing/2014/main" id="{DEFD426B-783D-93F1-F626-C37BAE5E3CC7}"/>
              </a:ext>
            </a:extLst>
          </p:cNvPr>
          <p:cNvSpPr/>
          <p:nvPr/>
        </p:nvSpPr>
        <p:spPr>
          <a:xfrm>
            <a:off x="457200" y="3954724"/>
            <a:ext cx="2377440" cy="1008000"/>
          </a:xfrm>
          <a:prstGeom prst="rect">
            <a:avLst/>
          </a:prstGeom>
          <a:solidFill>
            <a:srgbClr val="1B2B44"/>
          </a:solidFill>
          <a:ln/>
        </p:spPr>
        <p:txBody>
          <a:bodyPr anchor="ctr"/>
          <a:lstStyle/>
          <a:p>
            <a:pPr algn="ctr"/>
            <a:r>
              <a:rPr lang="en-US" altLang="ja-JP" b="1">
                <a:solidFill>
                  <a:schemeClr val="bg1"/>
                </a:solidFill>
                <a:latin typeface="Noto Sans JP" panose="020B0200000000000000" pitchFamily="50" charset="-128"/>
                <a:ea typeface="Noto Sans JP" panose="020B0200000000000000" pitchFamily="50" charset="-128"/>
                <a:cs typeface="Meiryo" pitchFamily="34" charset="-120"/>
              </a:rPr>
              <a:t>汎用性</a:t>
            </a:r>
            <a:endParaRPr lang="en-US" altLang="ja-JP" b="1" dirty="0">
              <a:solidFill>
                <a:schemeClr val="bg1"/>
              </a:solidFill>
              <a:latin typeface="Noto Sans JP" panose="020B0200000000000000" pitchFamily="50" charset="-128"/>
              <a:ea typeface="Noto Sans JP" panose="020B0200000000000000" pitchFamily="50" charset="-128"/>
            </a:endParaRPr>
          </a:p>
        </p:txBody>
      </p:sp>
      <p:sp>
        <p:nvSpPr>
          <p:cNvPr id="18" name="Shape 14">
            <a:extLst>
              <a:ext uri="{FF2B5EF4-FFF2-40B4-BE49-F238E27FC236}">
                <a16:creationId xmlns:a16="http://schemas.microsoft.com/office/drawing/2014/main" id="{C3096F61-9EAF-F8EA-EBF3-7AC92572C439}"/>
              </a:ext>
            </a:extLst>
          </p:cNvPr>
          <p:cNvSpPr/>
          <p:nvPr/>
        </p:nvSpPr>
        <p:spPr>
          <a:xfrm>
            <a:off x="2971800" y="3954724"/>
            <a:ext cx="8732520" cy="1008000"/>
          </a:xfrm>
          <a:prstGeom prst="rect">
            <a:avLst/>
          </a:prstGeom>
          <a:solidFill>
            <a:srgbClr val="E8EAF5"/>
          </a:solidFill>
          <a:ln/>
        </p:spPr>
        <p:txBody>
          <a:bodyPr/>
          <a:lstStyle/>
          <a:p>
            <a:endParaRPr lang="ja-JP" altLang="en-US">
              <a:latin typeface="Noto Sans JP" panose="020B0200000000000000" pitchFamily="50" charset="-128"/>
              <a:ea typeface="Noto Sans JP" panose="020B0200000000000000" pitchFamily="50" charset="-128"/>
            </a:endParaRPr>
          </a:p>
        </p:txBody>
      </p:sp>
      <p:sp>
        <p:nvSpPr>
          <p:cNvPr id="19" name="Text 15">
            <a:extLst>
              <a:ext uri="{FF2B5EF4-FFF2-40B4-BE49-F238E27FC236}">
                <a16:creationId xmlns:a16="http://schemas.microsoft.com/office/drawing/2014/main" id="{534D244F-4A25-D0CA-CD9D-AA96519CFCBD}"/>
              </a:ext>
            </a:extLst>
          </p:cNvPr>
          <p:cNvSpPr/>
          <p:nvPr/>
        </p:nvSpPr>
        <p:spPr>
          <a:xfrm>
            <a:off x="3200400" y="3954724"/>
            <a:ext cx="8275320" cy="1008000"/>
          </a:xfrm>
          <a:prstGeom prst="rect">
            <a:avLst/>
          </a:prstGeom>
          <a:noFill/>
          <a:ln/>
        </p:spPr>
        <p:txBody>
          <a:bodyPr wrap="square" rtlCol="0" anchor="ctr"/>
          <a:lstStyle/>
          <a:p>
            <a:pPr marL="285750" indent="-285750">
              <a:buFont typeface="Arial" panose="020B0604020202020204" pitchFamily="34" charset="0"/>
              <a:buChar char="•"/>
            </a:pPr>
            <a:r>
              <a:rPr lang="en-US" sz="1300" dirty="0">
                <a:solidFill>
                  <a:srgbClr val="262626"/>
                </a:solidFill>
                <a:latin typeface="Noto Sans JP" panose="020B0200000000000000" pitchFamily="50" charset="-128"/>
                <a:ea typeface="Noto Sans JP" panose="020B0200000000000000" pitchFamily="50" charset="-128"/>
                <a:cs typeface="Meiryo" pitchFamily="34" charset="-120"/>
              </a:rPr>
              <a:t>類似する課題や異なる分野・地域にも横展開できる内容か</a:t>
            </a:r>
            <a:endParaRPr lang="en-US" sz="1300" dirty="0">
              <a:latin typeface="Noto Sans JP" panose="020B0200000000000000" pitchFamily="50" charset="-128"/>
              <a:ea typeface="Noto Sans JP" panose="020B0200000000000000" pitchFamily="50" charset="-128"/>
            </a:endParaRPr>
          </a:p>
        </p:txBody>
      </p:sp>
      <p:sp>
        <p:nvSpPr>
          <p:cNvPr id="20" name="Shape 16">
            <a:extLst>
              <a:ext uri="{FF2B5EF4-FFF2-40B4-BE49-F238E27FC236}">
                <a16:creationId xmlns:a16="http://schemas.microsoft.com/office/drawing/2014/main" id="{48D4402D-E2D2-A66F-5609-CFAA8AC3D99B}"/>
              </a:ext>
            </a:extLst>
          </p:cNvPr>
          <p:cNvSpPr/>
          <p:nvPr/>
        </p:nvSpPr>
        <p:spPr>
          <a:xfrm>
            <a:off x="457200" y="5086265"/>
            <a:ext cx="2377440" cy="1008000"/>
          </a:xfrm>
          <a:prstGeom prst="rect">
            <a:avLst/>
          </a:prstGeom>
          <a:solidFill>
            <a:srgbClr val="1B2B44"/>
          </a:solidFill>
          <a:ln/>
        </p:spPr>
        <p:txBody>
          <a:bodyPr anchor="ctr"/>
          <a:lstStyle/>
          <a:p>
            <a:pPr algn="ctr"/>
            <a:r>
              <a:rPr lang="en-US" altLang="ja-JP" b="1" dirty="0" err="1">
                <a:solidFill>
                  <a:schemeClr val="bg1"/>
                </a:solidFill>
                <a:latin typeface="Noto Sans JP" panose="020B0200000000000000" pitchFamily="50" charset="-128"/>
                <a:ea typeface="Noto Sans JP" panose="020B0200000000000000" pitchFamily="50" charset="-128"/>
                <a:cs typeface="Meiryo" pitchFamily="34" charset="-120"/>
              </a:rPr>
              <a:t>実現性</a:t>
            </a:r>
            <a:endParaRPr lang="en-US" altLang="ja-JP" b="1" dirty="0">
              <a:solidFill>
                <a:schemeClr val="bg1"/>
              </a:solidFill>
              <a:latin typeface="Noto Sans JP" panose="020B0200000000000000" pitchFamily="50" charset="-128"/>
              <a:ea typeface="Noto Sans JP" panose="020B0200000000000000" pitchFamily="50" charset="-128"/>
            </a:endParaRPr>
          </a:p>
        </p:txBody>
      </p:sp>
      <p:sp>
        <p:nvSpPr>
          <p:cNvPr id="22" name="Shape 18">
            <a:extLst>
              <a:ext uri="{FF2B5EF4-FFF2-40B4-BE49-F238E27FC236}">
                <a16:creationId xmlns:a16="http://schemas.microsoft.com/office/drawing/2014/main" id="{441200A5-3149-2835-E892-6ADF93533351}"/>
              </a:ext>
            </a:extLst>
          </p:cNvPr>
          <p:cNvSpPr/>
          <p:nvPr/>
        </p:nvSpPr>
        <p:spPr>
          <a:xfrm>
            <a:off x="2971800" y="5086265"/>
            <a:ext cx="8732520" cy="1008000"/>
          </a:xfrm>
          <a:prstGeom prst="rect">
            <a:avLst/>
          </a:prstGeom>
          <a:solidFill>
            <a:srgbClr val="E8EAF5"/>
          </a:solidFill>
          <a:ln/>
        </p:spPr>
        <p:txBody>
          <a:bodyPr/>
          <a:lstStyle/>
          <a:p>
            <a:endParaRPr lang="ja-JP" altLang="en-US">
              <a:latin typeface="Noto Sans JP" panose="020B0200000000000000" pitchFamily="50" charset="-128"/>
              <a:ea typeface="Noto Sans JP" panose="020B0200000000000000" pitchFamily="50" charset="-128"/>
            </a:endParaRPr>
          </a:p>
        </p:txBody>
      </p:sp>
      <p:sp>
        <p:nvSpPr>
          <p:cNvPr id="23" name="Text 19">
            <a:extLst>
              <a:ext uri="{FF2B5EF4-FFF2-40B4-BE49-F238E27FC236}">
                <a16:creationId xmlns:a16="http://schemas.microsoft.com/office/drawing/2014/main" id="{99AA125C-831F-5638-4F49-EC8B85F96909}"/>
              </a:ext>
            </a:extLst>
          </p:cNvPr>
          <p:cNvSpPr/>
          <p:nvPr/>
        </p:nvSpPr>
        <p:spPr>
          <a:xfrm>
            <a:off x="3200400" y="5086265"/>
            <a:ext cx="8275320" cy="1008000"/>
          </a:xfrm>
          <a:prstGeom prst="rect">
            <a:avLst/>
          </a:prstGeom>
          <a:noFill/>
          <a:ln/>
        </p:spPr>
        <p:txBody>
          <a:bodyPr wrap="square" rtlCol="0" anchor="ctr"/>
          <a:lstStyle/>
          <a:p>
            <a:pPr marL="285750" indent="-285750">
              <a:buFont typeface="Arial" panose="020B0604020202020204" pitchFamily="34" charset="0"/>
              <a:buChar char="•"/>
            </a:pPr>
            <a:r>
              <a:rPr lang="en-US" sz="1300" dirty="0">
                <a:solidFill>
                  <a:srgbClr val="262626"/>
                </a:solidFill>
                <a:latin typeface="Noto Sans JP" panose="020B0200000000000000" pitchFamily="50" charset="-128"/>
                <a:ea typeface="Noto Sans JP" panose="020B0200000000000000" pitchFamily="50" charset="-128"/>
                <a:cs typeface="Meiryo" pitchFamily="34" charset="-120"/>
              </a:rPr>
              <a:t>推進体制やロードマップに具体性・妥当性はあるか</a:t>
            </a:r>
            <a:endParaRPr lang="en-US" sz="1300" dirty="0">
              <a:latin typeface="Noto Sans JP" panose="020B0200000000000000" pitchFamily="50" charset="-128"/>
              <a:ea typeface="Noto Sans JP" panose="020B0200000000000000" pitchFamily="50" charset="-128"/>
            </a:endParaRPr>
          </a:p>
        </p:txBody>
      </p:sp>
      <p:sp>
        <p:nvSpPr>
          <p:cNvPr id="3" name="スライド番号プレースホルダー 2">
            <a:extLst>
              <a:ext uri="{FF2B5EF4-FFF2-40B4-BE49-F238E27FC236}">
                <a16:creationId xmlns:a16="http://schemas.microsoft.com/office/drawing/2014/main" id="{9F6699A7-30FB-AB5B-B2EA-FBE1C19162AC}"/>
              </a:ext>
            </a:extLst>
          </p:cNvPr>
          <p:cNvSpPr>
            <a:spLocks noGrp="1"/>
          </p:cNvSpPr>
          <p:nvPr>
            <p:ph type="sldNum" sz="quarter" idx="4"/>
          </p:nvPr>
        </p:nvSpPr>
        <p:spPr/>
        <p:txBody>
          <a:bodyPr/>
          <a:lstStyle/>
          <a:p>
            <a:fld id="{F5764817-7C9A-4F79-93C0-A71CCB4FBE36}" type="slidenum">
              <a:rPr kumimoji="1" lang="ja-JP" altLang="en-US" smtClean="0"/>
              <a:t>4</a:t>
            </a:fld>
            <a:endParaRPr kumimoji="1" lang="ja-JP" altLang="en-US"/>
          </a:p>
        </p:txBody>
      </p:sp>
    </p:spTree>
    <p:extLst>
      <p:ext uri="{BB962C8B-B14F-4D97-AF65-F5344CB8AC3E}">
        <p14:creationId xmlns:p14="http://schemas.microsoft.com/office/powerpoint/2010/main" val="408662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9538DD68-FF01-7A9E-1696-0FB42EE5396F}"/>
              </a:ext>
            </a:extLst>
          </p:cNvPr>
          <p:cNvSpPr>
            <a:spLocks noGrp="1"/>
          </p:cNvSpPr>
          <p:nvPr>
            <p:ph type="body" sz="quarter" idx="10"/>
          </p:nvPr>
        </p:nvSpPr>
        <p:spPr/>
        <p:txBody>
          <a:bodyPr>
            <a:normAutofit lnSpcReduction="10000"/>
          </a:bodyPr>
          <a:lstStyle/>
          <a:p>
            <a:r>
              <a:rPr lang="en-US" altLang="ja-JP" dirty="0">
                <a:solidFill>
                  <a:srgbClr val="262626"/>
                </a:solidFill>
                <a:cs typeface="Meiryo" pitchFamily="34" charset="-120"/>
              </a:rPr>
              <a:t>1-1　</a:t>
            </a:r>
            <a:r>
              <a:rPr lang="en-US" altLang="ja-JP" dirty="0" err="1">
                <a:solidFill>
                  <a:srgbClr val="262626"/>
                </a:solidFill>
                <a:cs typeface="Meiryo" pitchFamily="34" charset="-120"/>
              </a:rPr>
              <a:t>共創により解決したい課題</a:t>
            </a:r>
            <a:endParaRPr lang="en-US" altLang="ja-JP" dirty="0"/>
          </a:p>
        </p:txBody>
      </p:sp>
      <p:sp>
        <p:nvSpPr>
          <p:cNvPr id="4" name="Shape 2">
            <a:extLst>
              <a:ext uri="{FF2B5EF4-FFF2-40B4-BE49-F238E27FC236}">
                <a16:creationId xmlns:a16="http://schemas.microsoft.com/office/drawing/2014/main" id="{AD7BFC1D-09DE-EE40-9824-3E78F6588B62}"/>
              </a:ext>
            </a:extLst>
          </p:cNvPr>
          <p:cNvSpPr/>
          <p:nvPr/>
        </p:nvSpPr>
        <p:spPr>
          <a:xfrm>
            <a:off x="457200" y="914400"/>
            <a:ext cx="11247120" cy="1700784"/>
          </a:xfrm>
          <a:prstGeom prst="rect">
            <a:avLst/>
          </a:prstGeom>
          <a:solidFill>
            <a:srgbClr val="CDEEF9"/>
          </a:solidFill>
          <a:ln/>
        </p:spPr>
        <p:txBody>
          <a:bodyPr anchor="ctr"/>
          <a:lstStyle/>
          <a:p>
            <a:pPr>
              <a:lnSpc>
                <a:spcPct val="125000"/>
              </a:lnSpc>
            </a:pP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a:t>
            </a:r>
            <a:r>
              <a:rPr lang="en-US" altLang="ja-JP" sz="1200" b="1" dirty="0" err="1">
                <a:solidFill>
                  <a:srgbClr val="0070C0"/>
                </a:solidFill>
                <a:latin typeface="Noto Sans JP" panose="020B0200000000000000" pitchFamily="50" charset="-128"/>
                <a:ea typeface="Noto Sans JP" panose="020B0200000000000000" pitchFamily="50" charset="-128"/>
                <a:cs typeface="Meiryo" pitchFamily="34" charset="-120"/>
              </a:rPr>
              <a:t>内容</a:t>
            </a: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a:t>
            </a:r>
          </a:p>
          <a:p>
            <a:pPr>
              <a:lnSpc>
                <a:spcPct val="125000"/>
              </a:lnSpc>
            </a:pPr>
            <a:r>
              <a:rPr lang="en-US" altLang="ja-JP" sz="1200" b="1" dirty="0" err="1">
                <a:solidFill>
                  <a:srgbClr val="0070C0"/>
                </a:solidFill>
                <a:latin typeface="Noto Sans JP" panose="020B0200000000000000" pitchFamily="50" charset="-128"/>
                <a:ea typeface="Noto Sans JP" panose="020B0200000000000000" pitchFamily="50" charset="-128"/>
                <a:cs typeface="Meiryo" pitchFamily="34" charset="-120"/>
              </a:rPr>
              <a:t>解決したい連携パートナーの課題や、関連する社会課題について記載してください</a:t>
            </a: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a:t>
            </a:r>
            <a:endParaRPr lang="en-US" altLang="ja-JP" sz="1200" dirty="0">
              <a:latin typeface="Noto Sans JP" panose="020B0200000000000000" pitchFamily="50" charset="-128"/>
              <a:ea typeface="Noto Sans JP" panose="020B0200000000000000" pitchFamily="50" charset="-128"/>
            </a:endParaRPr>
          </a:p>
          <a:p>
            <a:pPr>
              <a:lnSpc>
                <a:spcPct val="125000"/>
              </a:lnSpc>
            </a:pPr>
            <a:r>
              <a:rPr lang="en-US" altLang="ja-JP" sz="1200" dirty="0" err="1">
                <a:solidFill>
                  <a:srgbClr val="0070C0"/>
                </a:solidFill>
                <a:latin typeface="Noto Sans JP" panose="020B0200000000000000" pitchFamily="50" charset="-128"/>
                <a:ea typeface="Noto Sans JP" panose="020B0200000000000000" pitchFamily="50" charset="-128"/>
                <a:cs typeface="Meiryo" pitchFamily="34" charset="-120"/>
              </a:rPr>
              <a:t>解決したい連携パートナーの課題：課題・ニーズが生まれる場面、現状の対応、抱えている不満、ステークホルダ</a:t>
            </a:r>
            <a:r>
              <a:rPr lang="en-US" altLang="ja-JP" sz="1200" dirty="0">
                <a:solidFill>
                  <a:srgbClr val="0070C0"/>
                </a:solidFill>
                <a:latin typeface="Noto Sans JP" panose="020B0200000000000000" pitchFamily="50" charset="-128"/>
                <a:ea typeface="Noto Sans JP" panose="020B0200000000000000" pitchFamily="50" charset="-128"/>
                <a:cs typeface="Meiryo" pitchFamily="34" charset="-120"/>
              </a:rPr>
              <a:t>ー、</a:t>
            </a:r>
            <a:r>
              <a:rPr lang="en-US" altLang="ja-JP" sz="1200" dirty="0" err="1">
                <a:solidFill>
                  <a:srgbClr val="0070C0"/>
                </a:solidFill>
                <a:latin typeface="Noto Sans JP" panose="020B0200000000000000" pitchFamily="50" charset="-128"/>
                <a:ea typeface="Noto Sans JP" panose="020B0200000000000000" pitchFamily="50" charset="-128"/>
                <a:cs typeface="Meiryo" pitchFamily="34" charset="-120"/>
              </a:rPr>
              <a:t>自社が取り組むべき理由</a:t>
            </a:r>
            <a:r>
              <a:rPr lang="en-US" altLang="ja-JP" sz="1200" dirty="0">
                <a:solidFill>
                  <a:srgbClr val="0070C0"/>
                </a:solidFill>
                <a:latin typeface="Noto Sans JP" panose="020B0200000000000000" pitchFamily="50" charset="-128"/>
                <a:ea typeface="Noto Sans JP" panose="020B0200000000000000" pitchFamily="50" charset="-128"/>
                <a:cs typeface="Meiryo" pitchFamily="34" charset="-120"/>
              </a:rPr>
              <a:t> 等</a:t>
            </a:r>
            <a:endParaRPr lang="en-US" altLang="ja-JP" sz="1200" dirty="0">
              <a:latin typeface="Noto Sans JP" panose="020B0200000000000000" pitchFamily="50" charset="-128"/>
              <a:ea typeface="Noto Sans JP" panose="020B0200000000000000" pitchFamily="50" charset="-128"/>
            </a:endParaRPr>
          </a:p>
          <a:p>
            <a:pPr>
              <a:lnSpc>
                <a:spcPct val="125000"/>
              </a:lnSpc>
            </a:pPr>
            <a:r>
              <a:rPr lang="en-US" altLang="ja-JP" sz="1200" dirty="0" err="1">
                <a:solidFill>
                  <a:srgbClr val="0070C0"/>
                </a:solidFill>
                <a:latin typeface="Noto Sans JP" panose="020B0200000000000000" pitchFamily="50" charset="-128"/>
                <a:ea typeface="Noto Sans JP" panose="020B0200000000000000" pitchFamily="50" charset="-128"/>
                <a:cs typeface="Meiryo" pitchFamily="34" charset="-120"/>
              </a:rPr>
              <a:t>解決したい社会課題：課題が発生・拡大している背景、社会全体や特定コミュニティへの影響</a:t>
            </a:r>
            <a:r>
              <a:rPr lang="en-US" altLang="ja-JP" sz="1200" dirty="0">
                <a:solidFill>
                  <a:srgbClr val="0070C0"/>
                </a:solidFill>
                <a:latin typeface="Noto Sans JP" panose="020B0200000000000000" pitchFamily="50" charset="-128"/>
                <a:ea typeface="Noto Sans JP" panose="020B0200000000000000" pitchFamily="50" charset="-128"/>
                <a:cs typeface="Meiryo" pitchFamily="34" charset="-120"/>
              </a:rPr>
              <a:t> 等</a:t>
            </a:r>
            <a:endParaRPr lang="en-US" altLang="ja-JP" sz="1200" dirty="0">
              <a:latin typeface="Noto Sans JP" panose="020B0200000000000000" pitchFamily="50" charset="-128"/>
              <a:ea typeface="Noto Sans JP" panose="020B0200000000000000" pitchFamily="50" charset="-128"/>
            </a:endParaRPr>
          </a:p>
          <a:p>
            <a:pPr>
              <a:lnSpc>
                <a:spcPct val="125000"/>
              </a:lnSpc>
            </a:pPr>
            <a:r>
              <a:rPr lang="en-US" altLang="ja-JP" sz="1200" dirty="0">
                <a:solidFill>
                  <a:srgbClr val="0070C0"/>
                </a:solidFill>
                <a:latin typeface="Noto Sans JP" panose="020B0200000000000000" pitchFamily="50" charset="-128"/>
                <a:ea typeface="Noto Sans JP" panose="020B0200000000000000" pitchFamily="50" charset="-128"/>
                <a:cs typeface="Meiryo" pitchFamily="34" charset="-120"/>
              </a:rPr>
              <a:t>【</a:t>
            </a:r>
            <a:r>
              <a:rPr lang="en-US" altLang="ja-JP" sz="1200" dirty="0" err="1">
                <a:solidFill>
                  <a:srgbClr val="0070C0"/>
                </a:solidFill>
                <a:latin typeface="Noto Sans JP" panose="020B0200000000000000" pitchFamily="50" charset="-128"/>
                <a:ea typeface="Noto Sans JP" panose="020B0200000000000000" pitchFamily="50" charset="-128"/>
                <a:cs typeface="Meiryo" pitchFamily="34" charset="-120"/>
              </a:rPr>
              <a:t>評価ポイント</a:t>
            </a:r>
            <a:r>
              <a:rPr lang="en-US" altLang="ja-JP" sz="1200" dirty="0">
                <a:solidFill>
                  <a:srgbClr val="0070C0"/>
                </a:solidFill>
                <a:latin typeface="Noto Sans JP" panose="020B0200000000000000" pitchFamily="50" charset="-128"/>
                <a:ea typeface="Noto Sans JP" panose="020B0200000000000000" pitchFamily="50" charset="-128"/>
                <a:cs typeface="Meiryo" pitchFamily="34" charset="-120"/>
              </a:rPr>
              <a:t>】</a:t>
            </a:r>
          </a:p>
          <a:p>
            <a:pPr>
              <a:lnSpc>
                <a:spcPct val="125000"/>
              </a:lnSpc>
            </a:pPr>
            <a:r>
              <a:rPr lang="en-US" altLang="ja-JP" sz="1200" dirty="0" err="1">
                <a:solidFill>
                  <a:srgbClr val="0070C0"/>
                </a:solidFill>
                <a:latin typeface="Noto Sans JP" panose="020B0200000000000000" pitchFamily="50" charset="-128"/>
                <a:ea typeface="Noto Sans JP" panose="020B0200000000000000" pitchFamily="50" charset="-128"/>
                <a:cs typeface="Meiryo" pitchFamily="34" charset="-120"/>
              </a:rPr>
              <a:t>共創で解決したい課題は明確か。連携パートナーの課題・ニーズを的確に捉えられているか</a:t>
            </a:r>
            <a:r>
              <a:rPr lang="en-US" altLang="ja-JP" sz="1200" dirty="0">
                <a:solidFill>
                  <a:srgbClr val="0070C0"/>
                </a:solidFill>
                <a:latin typeface="Noto Sans JP" panose="020B0200000000000000" pitchFamily="50" charset="-128"/>
                <a:ea typeface="Noto Sans JP" panose="020B0200000000000000" pitchFamily="50" charset="-128"/>
                <a:cs typeface="Meiryo" pitchFamily="34" charset="-120"/>
              </a:rPr>
              <a:t>。</a:t>
            </a:r>
            <a:endParaRPr lang="en-US" altLang="ja-JP" sz="1200" dirty="0">
              <a:latin typeface="Noto Sans JP" panose="020B0200000000000000" pitchFamily="50" charset="-128"/>
              <a:ea typeface="Noto Sans JP" panose="020B0200000000000000" pitchFamily="50" charset="-128"/>
            </a:endParaRPr>
          </a:p>
        </p:txBody>
      </p:sp>
      <p:sp>
        <p:nvSpPr>
          <p:cNvPr id="6" name="Text 4">
            <a:extLst>
              <a:ext uri="{FF2B5EF4-FFF2-40B4-BE49-F238E27FC236}">
                <a16:creationId xmlns:a16="http://schemas.microsoft.com/office/drawing/2014/main" id="{E4DC7128-51BA-C062-C7F3-2ED85F335509}"/>
              </a:ext>
            </a:extLst>
          </p:cNvPr>
          <p:cNvSpPr/>
          <p:nvPr/>
        </p:nvSpPr>
        <p:spPr>
          <a:xfrm>
            <a:off x="8229600" y="320040"/>
            <a:ext cx="3474720" cy="384048"/>
          </a:xfrm>
          <a:prstGeom prst="rect">
            <a:avLst/>
          </a:prstGeom>
          <a:noFill/>
          <a:ln/>
        </p:spPr>
        <p:txBody>
          <a:bodyPr wrap="square" rtlCol="0" anchor="ctr"/>
          <a:lstStyle/>
          <a:p>
            <a:pPr marL="0" indent="0" algn="r">
              <a:buNone/>
            </a:pPr>
            <a:r>
              <a:rPr lang="en-US" sz="1100" b="1" dirty="0" err="1">
                <a:solidFill>
                  <a:srgbClr val="1B2B44"/>
                </a:solidFill>
                <a:latin typeface="Noto Sans JP" panose="020B0200000000000000" pitchFamily="50" charset="-128"/>
                <a:ea typeface="Noto Sans JP" panose="020B0200000000000000" pitchFamily="50" charset="-128"/>
                <a:cs typeface="Meiryo" pitchFamily="34" charset="-120"/>
              </a:rPr>
              <a:t>評価ポイント：課題解決性</a:t>
            </a:r>
            <a:endParaRPr lang="en-US" sz="1100" dirty="0">
              <a:latin typeface="Noto Sans JP" panose="020B0200000000000000" pitchFamily="50" charset="-128"/>
              <a:ea typeface="Noto Sans JP" panose="020B0200000000000000" pitchFamily="50" charset="-128"/>
            </a:endParaRPr>
          </a:p>
        </p:txBody>
      </p:sp>
      <p:sp>
        <p:nvSpPr>
          <p:cNvPr id="3" name="スライド番号プレースホルダー 2">
            <a:extLst>
              <a:ext uri="{FF2B5EF4-FFF2-40B4-BE49-F238E27FC236}">
                <a16:creationId xmlns:a16="http://schemas.microsoft.com/office/drawing/2014/main" id="{2C8C2424-19E6-E101-7023-D483DDD1678A}"/>
              </a:ext>
            </a:extLst>
          </p:cNvPr>
          <p:cNvSpPr>
            <a:spLocks noGrp="1"/>
          </p:cNvSpPr>
          <p:nvPr>
            <p:ph type="sldNum" sz="quarter" idx="4"/>
          </p:nvPr>
        </p:nvSpPr>
        <p:spPr/>
        <p:txBody>
          <a:bodyPr/>
          <a:lstStyle/>
          <a:p>
            <a:fld id="{F5764817-7C9A-4F79-93C0-A71CCB4FBE36}" type="slidenum">
              <a:rPr kumimoji="1" lang="ja-JP" altLang="en-US" smtClean="0"/>
              <a:t>5</a:t>
            </a:fld>
            <a:endParaRPr kumimoji="1" lang="ja-JP" altLang="en-US"/>
          </a:p>
        </p:txBody>
      </p:sp>
    </p:spTree>
    <p:extLst>
      <p:ext uri="{BB962C8B-B14F-4D97-AF65-F5344CB8AC3E}">
        <p14:creationId xmlns:p14="http://schemas.microsoft.com/office/powerpoint/2010/main" val="491032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ED57DD-DB0A-3A57-40A9-8B1B0E7CF641}"/>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E87DA364-CC66-5214-AC93-535BD824B151}"/>
              </a:ext>
            </a:extLst>
          </p:cNvPr>
          <p:cNvSpPr/>
          <p:nvPr/>
        </p:nvSpPr>
        <p:spPr>
          <a:xfrm>
            <a:off x="457200" y="320040"/>
            <a:ext cx="128016" cy="384048"/>
          </a:xfrm>
          <a:prstGeom prst="rect">
            <a:avLst/>
          </a:prstGeom>
          <a:solidFill>
            <a:srgbClr val="1B2B44"/>
          </a:solidFill>
          <a:ln/>
        </p:spPr>
        <p:txBody>
          <a:bodyPr/>
          <a:lstStyle/>
          <a:p>
            <a:endParaRPr lang="ja-JP" altLang="en-US"/>
          </a:p>
        </p:txBody>
      </p:sp>
      <p:sp>
        <p:nvSpPr>
          <p:cNvPr id="3" name="Text 1">
            <a:extLst>
              <a:ext uri="{FF2B5EF4-FFF2-40B4-BE49-F238E27FC236}">
                <a16:creationId xmlns:a16="http://schemas.microsoft.com/office/drawing/2014/main" id="{8DDAF289-01C5-9C0C-BBD3-91EC3D00565C}"/>
              </a:ext>
            </a:extLst>
          </p:cNvPr>
          <p:cNvSpPr/>
          <p:nvPr/>
        </p:nvSpPr>
        <p:spPr>
          <a:xfrm>
            <a:off x="847928" y="315825"/>
            <a:ext cx="7589520" cy="396000"/>
          </a:xfrm>
          <a:prstGeom prst="rect">
            <a:avLst/>
          </a:prstGeom>
          <a:noFill/>
          <a:ln/>
        </p:spPr>
        <p:txBody>
          <a:bodyPr wrap="square" lIns="0" tIns="0" rIns="0" bIns="0" rtlCol="0" anchor="ctr"/>
          <a:lstStyle/>
          <a:p>
            <a:pPr marL="0" indent="0">
              <a:buNone/>
            </a:pPr>
            <a:r>
              <a:rPr lang="en-US" sz="2000" b="1" dirty="0">
                <a:solidFill>
                  <a:srgbClr val="262626"/>
                </a:solidFill>
                <a:latin typeface="Noto Sans JP" panose="020B0200000000000000" pitchFamily="50" charset="-128"/>
                <a:ea typeface="Noto Sans JP" panose="020B0200000000000000" pitchFamily="50" charset="-128"/>
                <a:cs typeface="Meiryo" pitchFamily="34" charset="-120"/>
              </a:rPr>
              <a:t>2-1　課題解決を図るソリューション</a:t>
            </a:r>
            <a:endParaRPr lang="en-US" sz="2000" dirty="0">
              <a:latin typeface="Noto Sans JP" panose="020B0200000000000000" pitchFamily="50" charset="-128"/>
              <a:ea typeface="Noto Sans JP" panose="020B0200000000000000" pitchFamily="50" charset="-128"/>
            </a:endParaRPr>
          </a:p>
        </p:txBody>
      </p:sp>
      <p:sp>
        <p:nvSpPr>
          <p:cNvPr id="4" name="Shape 2">
            <a:extLst>
              <a:ext uri="{FF2B5EF4-FFF2-40B4-BE49-F238E27FC236}">
                <a16:creationId xmlns:a16="http://schemas.microsoft.com/office/drawing/2014/main" id="{7F659B30-4392-D3E1-36B1-6FF4A674964B}"/>
              </a:ext>
            </a:extLst>
          </p:cNvPr>
          <p:cNvSpPr/>
          <p:nvPr/>
        </p:nvSpPr>
        <p:spPr>
          <a:xfrm>
            <a:off x="457200" y="914400"/>
            <a:ext cx="11247120" cy="1389888"/>
          </a:xfrm>
          <a:prstGeom prst="rect">
            <a:avLst/>
          </a:prstGeom>
          <a:solidFill>
            <a:srgbClr val="CDEEF9"/>
          </a:solidFill>
          <a:ln/>
        </p:spPr>
        <p:txBody>
          <a:bodyPr anchor="ctr"/>
          <a:lstStyle/>
          <a:p>
            <a:pPr>
              <a:lnSpc>
                <a:spcPct val="125000"/>
              </a:lnSpc>
            </a:pP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a:t>
            </a:r>
            <a:r>
              <a:rPr lang="en-US" altLang="ja-JP" sz="1200" b="1" dirty="0" err="1">
                <a:solidFill>
                  <a:srgbClr val="0070C0"/>
                </a:solidFill>
                <a:latin typeface="Noto Sans JP" panose="020B0200000000000000" pitchFamily="50" charset="-128"/>
                <a:ea typeface="Noto Sans JP" panose="020B0200000000000000" pitchFamily="50" charset="-128"/>
                <a:cs typeface="Meiryo" pitchFamily="34" charset="-120"/>
              </a:rPr>
              <a:t>内容</a:t>
            </a: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a:t>
            </a:r>
          </a:p>
          <a:p>
            <a:pPr>
              <a:lnSpc>
                <a:spcPct val="125000"/>
              </a:lnSpc>
            </a:pPr>
            <a:r>
              <a:rPr lang="en-US" altLang="ja-JP" sz="1200" b="1" dirty="0" err="1">
                <a:solidFill>
                  <a:srgbClr val="0070C0"/>
                </a:solidFill>
                <a:latin typeface="Noto Sans JP" panose="020B0200000000000000" pitchFamily="50" charset="-128"/>
                <a:ea typeface="Noto Sans JP" panose="020B0200000000000000" pitchFamily="50" charset="-128"/>
                <a:cs typeface="Meiryo" pitchFamily="34" charset="-120"/>
              </a:rPr>
              <a:t>前ページの課題を解決するプロダクトやサービスの内容と、課題・ニーズの充足にどう寄与するかを具体的に記載してください</a:t>
            </a: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a:t>
            </a:r>
            <a:endParaRPr lang="en-US" altLang="ja-JP" sz="1200" dirty="0">
              <a:latin typeface="Noto Sans JP" panose="020B0200000000000000" pitchFamily="50" charset="-128"/>
              <a:ea typeface="Noto Sans JP" panose="020B0200000000000000" pitchFamily="50" charset="-128"/>
            </a:endParaRPr>
          </a:p>
          <a:p>
            <a:pPr>
              <a:lnSpc>
                <a:spcPct val="125000"/>
              </a:lnSpc>
            </a:pPr>
            <a:r>
              <a:rPr lang="en-US" altLang="ja-JP" sz="1200" dirty="0" err="1">
                <a:solidFill>
                  <a:srgbClr val="0070C0"/>
                </a:solidFill>
                <a:latin typeface="Noto Sans JP" panose="020B0200000000000000" pitchFamily="50" charset="-128"/>
                <a:ea typeface="Noto Sans JP" panose="020B0200000000000000" pitchFamily="50" charset="-128"/>
                <a:cs typeface="Meiryo" pitchFamily="34" charset="-120"/>
              </a:rPr>
              <a:t>製品・サービスの内容（導入方法、活用シーン</a:t>
            </a:r>
            <a:r>
              <a:rPr lang="en-US" altLang="ja-JP" sz="1200" dirty="0">
                <a:solidFill>
                  <a:srgbClr val="0070C0"/>
                </a:solidFill>
                <a:latin typeface="Noto Sans JP" panose="020B0200000000000000" pitchFamily="50" charset="-128"/>
                <a:ea typeface="Noto Sans JP" panose="020B0200000000000000" pitchFamily="50" charset="-128"/>
                <a:cs typeface="Meiryo" pitchFamily="34" charset="-120"/>
              </a:rPr>
              <a:t>）、</a:t>
            </a:r>
            <a:r>
              <a:rPr lang="en-US" altLang="ja-JP" sz="1200" dirty="0" err="1">
                <a:solidFill>
                  <a:srgbClr val="0070C0"/>
                </a:solidFill>
                <a:latin typeface="Noto Sans JP" panose="020B0200000000000000" pitchFamily="50" charset="-128"/>
                <a:ea typeface="Noto Sans JP" panose="020B0200000000000000" pitchFamily="50" charset="-128"/>
                <a:cs typeface="Meiryo" pitchFamily="34" charset="-120"/>
              </a:rPr>
              <a:t>ビジネスモデル（関係者、収益の獲得方法</a:t>
            </a:r>
            <a:r>
              <a:rPr lang="en-US" altLang="ja-JP" sz="1200" dirty="0">
                <a:solidFill>
                  <a:srgbClr val="0070C0"/>
                </a:solidFill>
                <a:latin typeface="Noto Sans JP" panose="020B0200000000000000" pitchFamily="50" charset="-128"/>
                <a:ea typeface="Noto Sans JP" panose="020B0200000000000000" pitchFamily="50" charset="-128"/>
                <a:cs typeface="Meiryo" pitchFamily="34" charset="-120"/>
              </a:rPr>
              <a:t>）、</a:t>
            </a:r>
            <a:r>
              <a:rPr lang="en-US" altLang="ja-JP" sz="1200" dirty="0" err="1">
                <a:solidFill>
                  <a:srgbClr val="0070C0"/>
                </a:solidFill>
                <a:latin typeface="Noto Sans JP" panose="020B0200000000000000" pitchFamily="50" charset="-128"/>
                <a:ea typeface="Noto Sans JP" panose="020B0200000000000000" pitchFamily="50" charset="-128"/>
                <a:cs typeface="Meiryo" pitchFamily="34" charset="-120"/>
              </a:rPr>
              <a:t>もたらされる価値、持続的な発展性</a:t>
            </a:r>
            <a:r>
              <a:rPr lang="en-US" altLang="ja-JP" sz="1200" dirty="0">
                <a:solidFill>
                  <a:srgbClr val="0070C0"/>
                </a:solidFill>
                <a:latin typeface="Noto Sans JP" panose="020B0200000000000000" pitchFamily="50" charset="-128"/>
                <a:ea typeface="Noto Sans JP" panose="020B0200000000000000" pitchFamily="50" charset="-128"/>
                <a:cs typeface="Meiryo" pitchFamily="34" charset="-120"/>
              </a:rPr>
              <a:t>　等</a:t>
            </a:r>
            <a:endParaRPr lang="en-US" altLang="ja-JP" sz="1200" dirty="0">
              <a:latin typeface="Noto Sans JP" panose="020B0200000000000000" pitchFamily="50" charset="-128"/>
              <a:ea typeface="Noto Sans JP" panose="020B0200000000000000" pitchFamily="50" charset="-128"/>
            </a:endParaRPr>
          </a:p>
          <a:p>
            <a:pPr>
              <a:lnSpc>
                <a:spcPct val="125000"/>
              </a:lnSpc>
            </a:pPr>
            <a:r>
              <a:rPr lang="en-US" altLang="ja-JP" sz="1200" dirty="0">
                <a:solidFill>
                  <a:srgbClr val="0070C0"/>
                </a:solidFill>
                <a:latin typeface="Noto Sans JP" panose="020B0200000000000000" pitchFamily="50" charset="-128"/>
                <a:ea typeface="Noto Sans JP" panose="020B0200000000000000" pitchFamily="50" charset="-128"/>
                <a:cs typeface="Meiryo" pitchFamily="34" charset="-120"/>
              </a:rPr>
              <a:t>【</a:t>
            </a:r>
            <a:r>
              <a:rPr lang="en-US" altLang="ja-JP" sz="1200" dirty="0" err="1">
                <a:solidFill>
                  <a:srgbClr val="0070C0"/>
                </a:solidFill>
                <a:latin typeface="Noto Sans JP" panose="020B0200000000000000" pitchFamily="50" charset="-128"/>
                <a:ea typeface="Noto Sans JP" panose="020B0200000000000000" pitchFamily="50" charset="-128"/>
                <a:cs typeface="Meiryo" pitchFamily="34" charset="-120"/>
              </a:rPr>
              <a:t>評価ポイント</a:t>
            </a:r>
            <a:r>
              <a:rPr lang="en-US" altLang="ja-JP" sz="1200" dirty="0">
                <a:solidFill>
                  <a:srgbClr val="0070C0"/>
                </a:solidFill>
                <a:latin typeface="Noto Sans JP" panose="020B0200000000000000" pitchFamily="50" charset="-128"/>
                <a:ea typeface="Noto Sans JP" panose="020B0200000000000000" pitchFamily="50" charset="-128"/>
                <a:cs typeface="Meiryo" pitchFamily="34" charset="-120"/>
              </a:rPr>
              <a:t>】</a:t>
            </a:r>
          </a:p>
          <a:p>
            <a:pPr>
              <a:lnSpc>
                <a:spcPct val="125000"/>
              </a:lnSpc>
            </a:pPr>
            <a:r>
              <a:rPr lang="en-US" altLang="ja-JP" sz="1200" dirty="0" err="1">
                <a:solidFill>
                  <a:srgbClr val="0070C0"/>
                </a:solidFill>
                <a:latin typeface="Noto Sans JP" panose="020B0200000000000000" pitchFamily="50" charset="-128"/>
                <a:ea typeface="Noto Sans JP" panose="020B0200000000000000" pitchFamily="50" charset="-128"/>
                <a:cs typeface="Meiryo" pitchFamily="34" charset="-120"/>
              </a:rPr>
              <a:t>課題やニーズに対して的確なソリューションになっているか。類似の課題や他地域・分野にも応用・展開できる可能性があるか</a:t>
            </a:r>
            <a:r>
              <a:rPr lang="en-US" altLang="ja-JP" sz="1200" dirty="0">
                <a:solidFill>
                  <a:srgbClr val="0070C0"/>
                </a:solidFill>
                <a:latin typeface="Noto Sans JP" panose="020B0200000000000000" pitchFamily="50" charset="-128"/>
                <a:ea typeface="Noto Sans JP" panose="020B0200000000000000" pitchFamily="50" charset="-128"/>
                <a:cs typeface="Meiryo" pitchFamily="34" charset="-120"/>
              </a:rPr>
              <a:t>。</a:t>
            </a:r>
            <a:endParaRPr lang="en-US" altLang="ja-JP" sz="1200" dirty="0">
              <a:latin typeface="Noto Sans JP" panose="020B0200000000000000" pitchFamily="50" charset="-128"/>
              <a:ea typeface="Noto Sans JP" panose="020B0200000000000000" pitchFamily="50" charset="-128"/>
            </a:endParaRPr>
          </a:p>
        </p:txBody>
      </p:sp>
      <p:sp>
        <p:nvSpPr>
          <p:cNvPr id="6" name="Text 4">
            <a:extLst>
              <a:ext uri="{FF2B5EF4-FFF2-40B4-BE49-F238E27FC236}">
                <a16:creationId xmlns:a16="http://schemas.microsoft.com/office/drawing/2014/main" id="{B3F8E6CF-C191-4007-429E-DBE8AE0AE1E6}"/>
              </a:ext>
            </a:extLst>
          </p:cNvPr>
          <p:cNvSpPr/>
          <p:nvPr/>
        </p:nvSpPr>
        <p:spPr>
          <a:xfrm>
            <a:off x="8229600" y="320040"/>
            <a:ext cx="3474720" cy="384048"/>
          </a:xfrm>
          <a:prstGeom prst="rect">
            <a:avLst/>
          </a:prstGeom>
          <a:noFill/>
          <a:ln/>
        </p:spPr>
        <p:txBody>
          <a:bodyPr wrap="square" rtlCol="0" anchor="ctr"/>
          <a:lstStyle/>
          <a:p>
            <a:pPr marL="0" indent="0" algn="r">
              <a:buNone/>
            </a:pPr>
            <a:r>
              <a:rPr lang="en-US" sz="1100" b="1" dirty="0">
                <a:solidFill>
                  <a:srgbClr val="1B2B44"/>
                </a:solidFill>
                <a:latin typeface="Noto Sans JP" panose="020B0200000000000000" pitchFamily="50" charset="-128"/>
                <a:ea typeface="Noto Sans JP" panose="020B0200000000000000" pitchFamily="50" charset="-128"/>
                <a:cs typeface="Meiryo" pitchFamily="34" charset="-120"/>
              </a:rPr>
              <a:t>評価ポイント：課題解決性・汎用性</a:t>
            </a:r>
            <a:endParaRPr lang="en-US" sz="1100" dirty="0">
              <a:latin typeface="Noto Sans JP" panose="020B0200000000000000" pitchFamily="50" charset="-128"/>
              <a:ea typeface="Noto Sans JP" panose="020B0200000000000000" pitchFamily="50" charset="-128"/>
            </a:endParaRPr>
          </a:p>
        </p:txBody>
      </p:sp>
      <p:sp>
        <p:nvSpPr>
          <p:cNvPr id="5" name="スライド番号プレースホルダー 4">
            <a:extLst>
              <a:ext uri="{FF2B5EF4-FFF2-40B4-BE49-F238E27FC236}">
                <a16:creationId xmlns:a16="http://schemas.microsoft.com/office/drawing/2014/main" id="{3B63E889-BE92-3CFB-77F1-8DD179BF1B1E}"/>
              </a:ext>
            </a:extLst>
          </p:cNvPr>
          <p:cNvSpPr>
            <a:spLocks noGrp="1"/>
          </p:cNvSpPr>
          <p:nvPr>
            <p:ph type="sldNum" sz="quarter" idx="4"/>
          </p:nvPr>
        </p:nvSpPr>
        <p:spPr/>
        <p:txBody>
          <a:bodyPr/>
          <a:lstStyle/>
          <a:p>
            <a:fld id="{F5764817-7C9A-4F79-93C0-A71CCB4FBE36}" type="slidenum">
              <a:rPr kumimoji="1" lang="ja-JP" altLang="en-US" smtClean="0"/>
              <a:t>6</a:t>
            </a:fld>
            <a:endParaRPr kumimoji="1" lang="ja-JP" altLang="en-US"/>
          </a:p>
        </p:txBody>
      </p:sp>
    </p:spTree>
    <p:extLst>
      <p:ext uri="{BB962C8B-B14F-4D97-AF65-F5344CB8AC3E}">
        <p14:creationId xmlns:p14="http://schemas.microsoft.com/office/powerpoint/2010/main" val="2810914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C9757AF4-91DB-3E21-18D1-87EACDDA9C0D}"/>
              </a:ext>
            </a:extLst>
          </p:cNvPr>
          <p:cNvSpPr>
            <a:spLocks noGrp="1"/>
          </p:cNvSpPr>
          <p:nvPr>
            <p:ph type="body" sz="quarter" idx="10"/>
          </p:nvPr>
        </p:nvSpPr>
        <p:spPr/>
        <p:txBody>
          <a:bodyPr>
            <a:normAutofit lnSpcReduction="10000"/>
          </a:bodyPr>
          <a:lstStyle/>
          <a:p>
            <a:r>
              <a:rPr lang="en-US" altLang="ja-JP" dirty="0">
                <a:solidFill>
                  <a:srgbClr val="262626"/>
                </a:solidFill>
                <a:cs typeface="Meiryo" pitchFamily="34" charset="-120"/>
              </a:rPr>
              <a:t>2-2　</a:t>
            </a:r>
            <a:r>
              <a:rPr lang="en-US" altLang="ja-JP" dirty="0" err="1">
                <a:solidFill>
                  <a:srgbClr val="262626"/>
                </a:solidFill>
                <a:cs typeface="Meiryo" pitchFamily="34" charset="-120"/>
              </a:rPr>
              <a:t>ソリューションの強み</a:t>
            </a:r>
            <a:endParaRPr lang="en-US" altLang="ja-JP" dirty="0"/>
          </a:p>
        </p:txBody>
      </p:sp>
      <p:sp>
        <p:nvSpPr>
          <p:cNvPr id="4" name="Shape 2">
            <a:extLst>
              <a:ext uri="{FF2B5EF4-FFF2-40B4-BE49-F238E27FC236}">
                <a16:creationId xmlns:a16="http://schemas.microsoft.com/office/drawing/2014/main" id="{FB71CE66-EA0B-C2A4-3CB1-D8F98E6C381A}"/>
              </a:ext>
            </a:extLst>
          </p:cNvPr>
          <p:cNvSpPr/>
          <p:nvPr/>
        </p:nvSpPr>
        <p:spPr>
          <a:xfrm>
            <a:off x="457200" y="914400"/>
            <a:ext cx="11247120" cy="1389888"/>
          </a:xfrm>
          <a:prstGeom prst="rect">
            <a:avLst/>
          </a:prstGeom>
          <a:solidFill>
            <a:srgbClr val="CDEEF9"/>
          </a:solidFill>
          <a:ln/>
        </p:spPr>
        <p:txBody>
          <a:bodyPr anchor="ctr"/>
          <a:lstStyle/>
          <a:p>
            <a:pPr>
              <a:lnSpc>
                <a:spcPct val="125000"/>
              </a:lnSpc>
            </a:pP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a:t>
            </a:r>
            <a:r>
              <a:rPr lang="en-US" altLang="ja-JP" sz="1200" b="1" dirty="0" err="1">
                <a:solidFill>
                  <a:srgbClr val="0070C0"/>
                </a:solidFill>
                <a:latin typeface="Noto Sans JP" panose="020B0200000000000000" pitchFamily="50" charset="-128"/>
                <a:ea typeface="Noto Sans JP" panose="020B0200000000000000" pitchFamily="50" charset="-128"/>
                <a:cs typeface="Meiryo" pitchFamily="34" charset="-120"/>
              </a:rPr>
              <a:t>内容</a:t>
            </a: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a:t>
            </a:r>
          </a:p>
          <a:p>
            <a:pPr>
              <a:lnSpc>
                <a:spcPct val="125000"/>
              </a:lnSpc>
            </a:pPr>
            <a:r>
              <a:rPr lang="en-US" altLang="ja-JP" sz="1200" b="1" dirty="0" err="1">
                <a:solidFill>
                  <a:srgbClr val="0070C0"/>
                </a:solidFill>
                <a:latin typeface="Noto Sans JP" panose="020B0200000000000000" pitchFamily="50" charset="-128"/>
                <a:ea typeface="Noto Sans JP" panose="020B0200000000000000" pitchFamily="50" charset="-128"/>
                <a:cs typeface="Meiryo" pitchFamily="34" charset="-120"/>
              </a:rPr>
              <a:t>ソリューションの強みについて、具体的に記載してください</a:t>
            </a: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a:t>
            </a:r>
            <a:endParaRPr lang="en-US" altLang="ja-JP" sz="1200" dirty="0">
              <a:latin typeface="Noto Sans JP" panose="020B0200000000000000" pitchFamily="50" charset="-128"/>
              <a:ea typeface="Noto Sans JP" panose="020B0200000000000000" pitchFamily="50" charset="-128"/>
            </a:endParaRPr>
          </a:p>
          <a:p>
            <a:pPr>
              <a:lnSpc>
                <a:spcPct val="125000"/>
              </a:lnSpc>
            </a:pPr>
            <a:r>
              <a:rPr lang="en-US" altLang="ja-JP" sz="1200" dirty="0" err="1">
                <a:solidFill>
                  <a:srgbClr val="0070C0"/>
                </a:solidFill>
                <a:latin typeface="Noto Sans JP" panose="020B0200000000000000" pitchFamily="50" charset="-128"/>
                <a:ea typeface="Noto Sans JP" panose="020B0200000000000000" pitchFamily="50" charset="-128"/>
                <a:cs typeface="Meiryo" pitchFamily="34" charset="-120"/>
              </a:rPr>
              <a:t>斬新な発想、競合との差別化ポイント、製品・サービスの内容や仕様、活用する技術、知的財産・独自ノウハウ、価格競争力やコスト優位性</a:t>
            </a:r>
            <a:r>
              <a:rPr lang="en-US" altLang="ja-JP" sz="1200" dirty="0">
                <a:solidFill>
                  <a:srgbClr val="0070C0"/>
                </a:solidFill>
                <a:latin typeface="Noto Sans JP" panose="020B0200000000000000" pitchFamily="50" charset="-128"/>
                <a:ea typeface="Noto Sans JP" panose="020B0200000000000000" pitchFamily="50" charset="-128"/>
                <a:cs typeface="Meiryo" pitchFamily="34" charset="-120"/>
              </a:rPr>
              <a:t>　等</a:t>
            </a:r>
            <a:endParaRPr lang="en-US" altLang="ja-JP" sz="1200" dirty="0">
              <a:latin typeface="Noto Sans JP" panose="020B0200000000000000" pitchFamily="50" charset="-128"/>
              <a:ea typeface="Noto Sans JP" panose="020B0200000000000000" pitchFamily="50" charset="-128"/>
            </a:endParaRPr>
          </a:p>
          <a:p>
            <a:pPr>
              <a:lnSpc>
                <a:spcPct val="125000"/>
              </a:lnSpc>
            </a:pPr>
            <a:r>
              <a:rPr lang="en-US" altLang="ja-JP" sz="1200" dirty="0">
                <a:solidFill>
                  <a:srgbClr val="0070C0"/>
                </a:solidFill>
                <a:latin typeface="Noto Sans JP" panose="020B0200000000000000" pitchFamily="50" charset="-128"/>
                <a:ea typeface="Noto Sans JP" panose="020B0200000000000000" pitchFamily="50" charset="-128"/>
                <a:cs typeface="Meiryo" pitchFamily="34" charset="-120"/>
              </a:rPr>
              <a:t>【</a:t>
            </a:r>
            <a:r>
              <a:rPr lang="en-US" altLang="ja-JP" sz="1200" dirty="0" err="1">
                <a:solidFill>
                  <a:srgbClr val="0070C0"/>
                </a:solidFill>
                <a:latin typeface="Noto Sans JP" panose="020B0200000000000000" pitchFamily="50" charset="-128"/>
                <a:ea typeface="Noto Sans JP" panose="020B0200000000000000" pitchFamily="50" charset="-128"/>
                <a:cs typeface="Meiryo" pitchFamily="34" charset="-120"/>
              </a:rPr>
              <a:t>評価ポイント</a:t>
            </a:r>
            <a:r>
              <a:rPr lang="en-US" altLang="ja-JP" sz="1200" dirty="0">
                <a:solidFill>
                  <a:srgbClr val="0070C0"/>
                </a:solidFill>
                <a:latin typeface="Noto Sans JP" panose="020B0200000000000000" pitchFamily="50" charset="-128"/>
                <a:ea typeface="Noto Sans JP" panose="020B0200000000000000" pitchFamily="50" charset="-128"/>
                <a:cs typeface="Meiryo" pitchFamily="34" charset="-120"/>
              </a:rPr>
              <a:t>】</a:t>
            </a:r>
          </a:p>
          <a:p>
            <a:pPr>
              <a:lnSpc>
                <a:spcPct val="125000"/>
              </a:lnSpc>
            </a:pPr>
            <a:r>
              <a:rPr lang="en-US" altLang="ja-JP" sz="1200" dirty="0" err="1">
                <a:solidFill>
                  <a:srgbClr val="0070C0"/>
                </a:solidFill>
                <a:latin typeface="Noto Sans JP" panose="020B0200000000000000" pitchFamily="50" charset="-128"/>
                <a:ea typeface="Noto Sans JP" panose="020B0200000000000000" pitchFamily="50" charset="-128"/>
                <a:cs typeface="Meiryo" pitchFamily="34" charset="-120"/>
              </a:rPr>
              <a:t>他者にない強みがあるか。競合分析がなされ、差別化のポイントが明確か</a:t>
            </a:r>
            <a:r>
              <a:rPr lang="en-US" altLang="ja-JP" sz="1200" dirty="0">
                <a:solidFill>
                  <a:srgbClr val="0070C0"/>
                </a:solidFill>
                <a:latin typeface="Noto Sans JP" panose="020B0200000000000000" pitchFamily="50" charset="-128"/>
                <a:ea typeface="Noto Sans JP" panose="020B0200000000000000" pitchFamily="50" charset="-128"/>
                <a:cs typeface="Meiryo" pitchFamily="34" charset="-120"/>
              </a:rPr>
              <a:t>。</a:t>
            </a:r>
            <a:endParaRPr lang="en-US" altLang="ja-JP" sz="1200" dirty="0">
              <a:latin typeface="Noto Sans JP" panose="020B0200000000000000" pitchFamily="50" charset="-128"/>
              <a:ea typeface="Noto Sans JP" panose="020B0200000000000000" pitchFamily="50" charset="-128"/>
            </a:endParaRPr>
          </a:p>
        </p:txBody>
      </p:sp>
      <p:sp>
        <p:nvSpPr>
          <p:cNvPr id="6" name="Text 4">
            <a:extLst>
              <a:ext uri="{FF2B5EF4-FFF2-40B4-BE49-F238E27FC236}">
                <a16:creationId xmlns:a16="http://schemas.microsoft.com/office/drawing/2014/main" id="{0ADEC689-3B8E-AF63-E6A8-263B0D8E3386}"/>
              </a:ext>
            </a:extLst>
          </p:cNvPr>
          <p:cNvSpPr/>
          <p:nvPr/>
        </p:nvSpPr>
        <p:spPr>
          <a:xfrm>
            <a:off x="8229600" y="320040"/>
            <a:ext cx="3474720" cy="384048"/>
          </a:xfrm>
          <a:prstGeom prst="rect">
            <a:avLst/>
          </a:prstGeom>
          <a:noFill/>
          <a:ln/>
        </p:spPr>
        <p:txBody>
          <a:bodyPr wrap="square" rtlCol="0" anchor="ctr"/>
          <a:lstStyle/>
          <a:p>
            <a:pPr marL="0" indent="0" algn="r">
              <a:buNone/>
            </a:pPr>
            <a:r>
              <a:rPr lang="en-US" sz="1100" b="1" dirty="0">
                <a:solidFill>
                  <a:srgbClr val="1B2B44"/>
                </a:solidFill>
                <a:latin typeface="Noto Sans JP" panose="020B0200000000000000" pitchFamily="50" charset="-128"/>
                <a:ea typeface="Noto Sans JP" panose="020B0200000000000000" pitchFamily="50" charset="-128"/>
                <a:cs typeface="Meiryo" pitchFamily="34" charset="-120"/>
              </a:rPr>
              <a:t>評価ポイント：独創性</a:t>
            </a:r>
            <a:endParaRPr lang="en-US" sz="1100" dirty="0">
              <a:latin typeface="Noto Sans JP" panose="020B0200000000000000" pitchFamily="50" charset="-128"/>
              <a:ea typeface="Noto Sans JP" panose="020B0200000000000000" pitchFamily="50" charset="-128"/>
            </a:endParaRPr>
          </a:p>
        </p:txBody>
      </p:sp>
      <p:sp>
        <p:nvSpPr>
          <p:cNvPr id="3" name="スライド番号プレースホルダー 2">
            <a:extLst>
              <a:ext uri="{FF2B5EF4-FFF2-40B4-BE49-F238E27FC236}">
                <a16:creationId xmlns:a16="http://schemas.microsoft.com/office/drawing/2014/main" id="{2D64F7CA-5CBB-66BC-2C61-F7C0B7810098}"/>
              </a:ext>
            </a:extLst>
          </p:cNvPr>
          <p:cNvSpPr>
            <a:spLocks noGrp="1"/>
          </p:cNvSpPr>
          <p:nvPr>
            <p:ph type="sldNum" sz="quarter" idx="4"/>
          </p:nvPr>
        </p:nvSpPr>
        <p:spPr/>
        <p:txBody>
          <a:bodyPr/>
          <a:lstStyle/>
          <a:p>
            <a:fld id="{F5764817-7C9A-4F79-93C0-A71CCB4FBE36}" type="slidenum">
              <a:rPr kumimoji="1" lang="ja-JP" altLang="en-US" smtClean="0"/>
              <a:t>7</a:t>
            </a:fld>
            <a:endParaRPr kumimoji="1" lang="ja-JP" altLang="en-US"/>
          </a:p>
        </p:txBody>
      </p:sp>
    </p:spTree>
    <p:extLst>
      <p:ext uri="{BB962C8B-B14F-4D97-AF65-F5344CB8AC3E}">
        <p14:creationId xmlns:p14="http://schemas.microsoft.com/office/powerpoint/2010/main" val="3841399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639770A4-0A4D-2956-DCCD-AD9C4C0F4C4F}"/>
              </a:ext>
            </a:extLst>
          </p:cNvPr>
          <p:cNvSpPr>
            <a:spLocks noGrp="1"/>
          </p:cNvSpPr>
          <p:nvPr>
            <p:ph type="body" sz="quarter" idx="10"/>
          </p:nvPr>
        </p:nvSpPr>
        <p:spPr/>
        <p:txBody>
          <a:bodyPr>
            <a:normAutofit lnSpcReduction="10000"/>
          </a:bodyPr>
          <a:lstStyle/>
          <a:p>
            <a:r>
              <a:rPr kumimoji="1" lang="en-US" altLang="ja-JP" dirty="0"/>
              <a:t>3-1 </a:t>
            </a:r>
            <a:r>
              <a:rPr kumimoji="1" lang="ja-JP" altLang="en-US" dirty="0"/>
              <a:t>ロジックモデル</a:t>
            </a:r>
          </a:p>
        </p:txBody>
      </p:sp>
      <p:sp>
        <p:nvSpPr>
          <p:cNvPr id="42" name="Shape 2">
            <a:extLst>
              <a:ext uri="{FF2B5EF4-FFF2-40B4-BE49-F238E27FC236}">
                <a16:creationId xmlns:a16="http://schemas.microsoft.com/office/drawing/2014/main" id="{018CEF3E-A194-7054-280B-DBBB811B976A}"/>
              </a:ext>
            </a:extLst>
          </p:cNvPr>
          <p:cNvSpPr/>
          <p:nvPr/>
        </p:nvSpPr>
        <p:spPr>
          <a:xfrm>
            <a:off x="457200" y="914400"/>
            <a:ext cx="11247120" cy="1389888"/>
          </a:xfrm>
          <a:prstGeom prst="rect">
            <a:avLst/>
          </a:prstGeom>
          <a:solidFill>
            <a:srgbClr val="CDEEF9"/>
          </a:solidFill>
          <a:ln/>
        </p:spPr>
        <p:txBody>
          <a:bodyPr anchor="ctr"/>
          <a:lstStyle/>
          <a:p>
            <a:pPr>
              <a:lnSpc>
                <a:spcPct val="125000"/>
              </a:lnSpc>
            </a:pP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a:t>
            </a:r>
            <a:r>
              <a:rPr lang="en-US" altLang="ja-JP" sz="1200" b="1" dirty="0" err="1">
                <a:solidFill>
                  <a:srgbClr val="0070C0"/>
                </a:solidFill>
                <a:latin typeface="Noto Sans JP" panose="020B0200000000000000" pitchFamily="50" charset="-128"/>
                <a:ea typeface="Noto Sans JP" panose="020B0200000000000000" pitchFamily="50" charset="-128"/>
                <a:cs typeface="Meiryo" pitchFamily="34" charset="-120"/>
              </a:rPr>
              <a:t>内容</a:t>
            </a: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a:t>
            </a:r>
          </a:p>
          <a:p>
            <a:pPr>
              <a:lnSpc>
                <a:spcPct val="125000"/>
              </a:lnSpc>
            </a:pPr>
            <a:r>
              <a:rPr kumimoji="1" lang="ja-JP" altLang="en-US" sz="1200" dirty="0">
                <a:solidFill>
                  <a:srgbClr val="0070C0"/>
                </a:solidFill>
                <a:latin typeface="Noto Sans JP" panose="020B0200000000000000" pitchFamily="50" charset="-128"/>
                <a:ea typeface="Noto Sans JP" panose="020B0200000000000000" pitchFamily="50" charset="-128"/>
              </a:rPr>
              <a:t>課題・目的に対して、どのような資源（インプット）を用い、どのような活動（アクティビティ）を実施し、何を成果として得るか（アウトプット・アウトカム・インパクト）を構造的に整理して記載してください。 </a:t>
            </a:r>
            <a:endParaRPr kumimoji="1" lang="en-US" altLang="ja-JP" sz="1200" dirty="0">
              <a:solidFill>
                <a:srgbClr val="0070C0"/>
              </a:solidFill>
              <a:latin typeface="Noto Sans JP" panose="020B0200000000000000" pitchFamily="50" charset="-128"/>
              <a:ea typeface="Noto Sans JP" panose="020B0200000000000000" pitchFamily="50" charset="-128"/>
            </a:endParaRPr>
          </a:p>
          <a:p>
            <a:pPr>
              <a:lnSpc>
                <a:spcPct val="125000"/>
              </a:lnSpc>
            </a:pP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a:t>
            </a:r>
            <a:r>
              <a:rPr lang="en-US" altLang="ja-JP" sz="1200" b="1" dirty="0" err="1">
                <a:solidFill>
                  <a:srgbClr val="0070C0"/>
                </a:solidFill>
                <a:latin typeface="Noto Sans JP" panose="020B0200000000000000" pitchFamily="50" charset="-128"/>
                <a:ea typeface="Noto Sans JP" panose="020B0200000000000000" pitchFamily="50" charset="-128"/>
                <a:cs typeface="Meiryo" pitchFamily="34" charset="-120"/>
              </a:rPr>
              <a:t>評価ポイント</a:t>
            </a: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a:t>
            </a:r>
          </a:p>
          <a:p>
            <a:pPr marL="171450" indent="-171450" defTabSz="990564">
              <a:buSzPct val="100000"/>
              <a:buFont typeface="Arial" panose="020B0604020202020204" pitchFamily="34" charset="0"/>
              <a:buChar char="•"/>
            </a:pPr>
            <a:r>
              <a:rPr kumimoji="1" lang="en-US" altLang="ja-JP" sz="1200" dirty="0">
                <a:solidFill>
                  <a:srgbClr val="0070C0"/>
                </a:solidFill>
                <a:latin typeface="Noto Sans JP" panose="020B0200000000000000" pitchFamily="50" charset="-128"/>
                <a:ea typeface="Noto Sans JP" panose="020B0200000000000000" pitchFamily="50" charset="-128"/>
              </a:rPr>
              <a:t>6</a:t>
            </a:r>
            <a:r>
              <a:rPr kumimoji="1" lang="ja-JP" altLang="en-US" sz="1200" dirty="0">
                <a:solidFill>
                  <a:srgbClr val="0070C0"/>
                </a:solidFill>
                <a:latin typeface="Noto Sans JP" panose="020B0200000000000000" pitchFamily="50" charset="-128"/>
                <a:ea typeface="Noto Sans JP" panose="020B0200000000000000" pitchFamily="50" charset="-128"/>
              </a:rPr>
              <a:t>つの要素（現状分析・課題、インプット、アクティビティ、アウトプット、アウトカム、インパクト）が網羅されているか。</a:t>
            </a:r>
            <a:endParaRPr kumimoji="1" lang="en-US" altLang="ja-JP" sz="1200" dirty="0">
              <a:solidFill>
                <a:srgbClr val="0070C0"/>
              </a:solidFill>
              <a:latin typeface="Noto Sans JP" panose="020B0200000000000000" pitchFamily="50" charset="-128"/>
              <a:ea typeface="Noto Sans JP" panose="020B0200000000000000" pitchFamily="50" charset="-128"/>
            </a:endParaRPr>
          </a:p>
          <a:p>
            <a:pPr marL="171450" indent="-171450" defTabSz="990564">
              <a:buSzPct val="100000"/>
              <a:buFont typeface="Arial" panose="020B0604020202020204" pitchFamily="34" charset="0"/>
              <a:buChar char="•"/>
            </a:pPr>
            <a:r>
              <a:rPr kumimoji="1" lang="ja-JP" altLang="en-US" sz="1200" dirty="0">
                <a:solidFill>
                  <a:srgbClr val="0070C0"/>
                </a:solidFill>
                <a:latin typeface="Noto Sans JP" panose="020B0200000000000000" pitchFamily="50" charset="-128"/>
                <a:ea typeface="Noto Sans JP" panose="020B0200000000000000" pitchFamily="50" charset="-128"/>
              </a:rPr>
              <a:t>提案の「ねらい」と「実現方法・成果」が、現状分析・課題～インパクトの流れで論理的に整理されているか。</a:t>
            </a:r>
            <a:endParaRPr kumimoji="1" lang="en-US" altLang="ja-JP" sz="1200" dirty="0">
              <a:solidFill>
                <a:srgbClr val="0070C0"/>
              </a:solidFill>
              <a:latin typeface="Noto Sans JP" panose="020B0200000000000000" pitchFamily="50" charset="-128"/>
              <a:ea typeface="Noto Sans JP" panose="020B0200000000000000" pitchFamily="50" charset="-128"/>
            </a:endParaRPr>
          </a:p>
        </p:txBody>
      </p:sp>
      <p:grpSp>
        <p:nvGrpSpPr>
          <p:cNvPr id="43" name="グループ化 42">
            <a:extLst>
              <a:ext uri="{FF2B5EF4-FFF2-40B4-BE49-F238E27FC236}">
                <a16:creationId xmlns:a16="http://schemas.microsoft.com/office/drawing/2014/main" id="{3552F7CD-7C44-ADA5-9449-060656C0D7E2}"/>
              </a:ext>
            </a:extLst>
          </p:cNvPr>
          <p:cNvGrpSpPr/>
          <p:nvPr/>
        </p:nvGrpSpPr>
        <p:grpSpPr>
          <a:xfrm>
            <a:off x="474216" y="2937957"/>
            <a:ext cx="11243567" cy="2344774"/>
            <a:chOff x="540824" y="2180661"/>
            <a:chExt cx="8866562" cy="2344774"/>
          </a:xfrm>
        </p:grpSpPr>
        <p:sp>
          <p:nvSpPr>
            <p:cNvPr id="44" name="テキスト ボックス 43">
              <a:extLst>
                <a:ext uri="{FF2B5EF4-FFF2-40B4-BE49-F238E27FC236}">
                  <a16:creationId xmlns:a16="http://schemas.microsoft.com/office/drawing/2014/main" id="{7E904454-65C8-1BED-FD67-6B197F53CE90}"/>
                </a:ext>
              </a:extLst>
            </p:cNvPr>
            <p:cNvSpPr txBox="1"/>
            <p:nvPr/>
          </p:nvSpPr>
          <p:spPr>
            <a:xfrm>
              <a:off x="540824" y="4281714"/>
              <a:ext cx="5085046" cy="243721"/>
            </a:xfrm>
            <a:prstGeom prst="rect">
              <a:avLst/>
            </a:prstGeom>
            <a:noFill/>
            <a:ln w="6350">
              <a:noFill/>
              <a:miter lim="800000"/>
              <a:headEnd/>
              <a:tailEnd/>
            </a:ln>
          </p:spPr>
          <p:txBody>
            <a:bodyPr lIns="72000" tIns="72000" rIns="72000" bIns="72000" rtlCol="0" anchor="ctr"/>
            <a:lstStyle>
              <a:defPPr>
                <a:defRPr lang="en-US"/>
              </a:defPPr>
              <a:lvl1pPr marL="0" indent="0" defTabSz="762000" eaLnBrk="0" hangingPunct="0">
                <a:lnSpc>
                  <a:spcPct val="106000"/>
                </a:lnSpc>
                <a:spcBef>
                  <a:spcPts val="0"/>
                </a:spcBef>
                <a:buFont typeface="Arial" panose="020B0604020202020204" pitchFamily="34" charset="0"/>
                <a:buNone/>
                <a:defRPr kumimoji="1" sz="1000" b="1" u="sng">
                  <a:solidFill>
                    <a:schemeClr val="tx2">
                      <a:lumMod val="60000"/>
                      <a:lumOff val="40000"/>
                    </a:schemeClr>
                  </a:solidFill>
                  <a:latin typeface="+mn-ea"/>
                </a:defRPr>
              </a:lvl1pPr>
            </a:lstStyle>
            <a:p>
              <a:r>
                <a:rPr lang="en-US" altLang="ja-JP" b="0" u="none" dirty="0">
                  <a:solidFill>
                    <a:schemeClr val="tx1">
                      <a:lumMod val="85000"/>
                      <a:lumOff val="15000"/>
                    </a:schemeClr>
                  </a:solidFill>
                  <a:latin typeface="Noto Sans JP" panose="020B0200000000000000" pitchFamily="50" charset="-128"/>
                  <a:ea typeface="Noto Sans JP" panose="020B0200000000000000" pitchFamily="50" charset="-128"/>
                </a:rPr>
                <a:t>※</a:t>
              </a:r>
              <a:r>
                <a:rPr lang="ja-JP" altLang="en-US" b="0" u="none" dirty="0">
                  <a:solidFill>
                    <a:schemeClr val="tx1">
                      <a:lumMod val="85000"/>
                      <a:lumOff val="15000"/>
                    </a:schemeClr>
                  </a:solidFill>
                  <a:latin typeface="Noto Sans JP" panose="020B0200000000000000" pitchFamily="50" charset="-128"/>
                  <a:ea typeface="Noto Sans JP" panose="020B0200000000000000" pitchFamily="50" charset="-128"/>
                </a:rPr>
                <a:t>こちらはあくまで記載例であり、記載事項の内容を満たしていれば様式は問いません。</a:t>
              </a:r>
            </a:p>
          </p:txBody>
        </p:sp>
        <p:sp>
          <p:nvSpPr>
            <p:cNvPr id="45" name="Rectangle 16">
              <a:extLst>
                <a:ext uri="{FF2B5EF4-FFF2-40B4-BE49-F238E27FC236}">
                  <a16:creationId xmlns:a16="http://schemas.microsoft.com/office/drawing/2014/main" id="{03F74211-75C2-F62F-AF6E-1C9AF15E9CB3}"/>
                </a:ext>
              </a:extLst>
            </p:cNvPr>
            <p:cNvSpPr>
              <a:spLocks noChangeArrowheads="1"/>
            </p:cNvSpPr>
            <p:nvPr/>
          </p:nvSpPr>
          <p:spPr bwMode="gray">
            <a:xfrm>
              <a:off x="2108835" y="2372335"/>
              <a:ext cx="1220737" cy="1901508"/>
            </a:xfrm>
            <a:prstGeom prst="rect">
              <a:avLst/>
            </a:prstGeom>
            <a:solidFill>
              <a:srgbClr val="FFFFFF"/>
            </a:solidFill>
            <a:ln w="12700">
              <a:solidFill>
                <a:srgbClr val="75787B"/>
              </a:solidFill>
              <a:miter lim="800000"/>
              <a:headEnd type="none" w="sm" len="sm"/>
              <a:tailEnd type="none" w="sm" len="sm"/>
            </a:ln>
          </p:spPr>
          <p:txBody>
            <a:bodyPr lIns="72000" tIns="72000" rIns="72000" bIns="72000" anchor="ctr"/>
            <a:lstStyle/>
            <a:p>
              <a:pPr algn="ctr" eaLnBrk="0" hangingPunct="0"/>
              <a:r>
                <a:rPr lang="ja-JP" altLang="en-US" sz="1200" b="1" dirty="0">
                  <a:latin typeface="Noto Sans JP" panose="020B0200000000000000" pitchFamily="50" charset="-128"/>
                  <a:ea typeface="Noto Sans JP" panose="020B0200000000000000" pitchFamily="50" charset="-128"/>
                </a:rPr>
                <a:t>投下資源 </a:t>
              </a:r>
              <a:r>
                <a:rPr lang="en-US" altLang="ja-JP" sz="1200" b="1" dirty="0">
                  <a:latin typeface="Noto Sans JP" panose="020B0200000000000000" pitchFamily="50" charset="-128"/>
                  <a:ea typeface="Noto Sans JP" panose="020B0200000000000000" pitchFamily="50" charset="-128"/>
                </a:rPr>
                <a:t>(</a:t>
              </a:r>
              <a:r>
                <a:rPr lang="ja-JP" altLang="en-US" sz="1200" b="1" dirty="0">
                  <a:latin typeface="Noto Sans JP" panose="020B0200000000000000" pitchFamily="50" charset="-128"/>
                  <a:ea typeface="Noto Sans JP" panose="020B0200000000000000" pitchFamily="50" charset="-128"/>
                </a:rPr>
                <a:t>ヒト・モノ・ カネ</a:t>
              </a:r>
              <a:r>
                <a:rPr lang="en-US" altLang="ja-JP" sz="1200" b="1" dirty="0">
                  <a:latin typeface="Noto Sans JP" panose="020B0200000000000000" pitchFamily="50" charset="-128"/>
                  <a:ea typeface="Noto Sans JP" panose="020B0200000000000000" pitchFamily="50" charset="-128"/>
                </a:rPr>
                <a:t>)</a:t>
              </a:r>
            </a:p>
            <a:p>
              <a:pPr eaLnBrk="0" hangingPunct="0">
                <a:spcBef>
                  <a:spcPts val="600"/>
                </a:spcBef>
              </a:pPr>
              <a:r>
                <a:rPr lang="ja-JP" altLang="en-US" sz="1000" dirty="0">
                  <a:latin typeface="Noto Sans JP" panose="020B0200000000000000" pitchFamily="50" charset="-128"/>
                  <a:ea typeface="Noto Sans JP" panose="020B0200000000000000" pitchFamily="50" charset="-128"/>
                  <a:sym typeface="+mn-lt"/>
                </a:rPr>
                <a:t>問い）何の資源・強みを活用するか？</a:t>
              </a:r>
              <a:endParaRPr lang="en-US" altLang="ja-JP" sz="900" dirty="0">
                <a:latin typeface="Noto Sans JP" panose="020B0200000000000000" pitchFamily="50" charset="-128"/>
                <a:ea typeface="Noto Sans JP" panose="020B0200000000000000" pitchFamily="50" charset="-128"/>
              </a:endParaRPr>
            </a:p>
          </p:txBody>
        </p:sp>
        <p:sp>
          <p:nvSpPr>
            <p:cNvPr id="46" name="Rectangle 16">
              <a:extLst>
                <a:ext uri="{FF2B5EF4-FFF2-40B4-BE49-F238E27FC236}">
                  <a16:creationId xmlns:a16="http://schemas.microsoft.com/office/drawing/2014/main" id="{2B528362-5FAC-329D-896C-8355472E2194}"/>
                </a:ext>
              </a:extLst>
            </p:cNvPr>
            <p:cNvSpPr>
              <a:spLocks noChangeArrowheads="1"/>
            </p:cNvSpPr>
            <p:nvPr/>
          </p:nvSpPr>
          <p:spPr bwMode="gray">
            <a:xfrm>
              <a:off x="3627120" y="2372335"/>
              <a:ext cx="1220737" cy="1901508"/>
            </a:xfrm>
            <a:prstGeom prst="rect">
              <a:avLst/>
            </a:prstGeom>
            <a:solidFill>
              <a:srgbClr val="FFFFFF"/>
            </a:solidFill>
            <a:ln w="12700">
              <a:solidFill>
                <a:srgbClr val="75787B"/>
              </a:solidFill>
              <a:miter lim="800000"/>
              <a:headEnd type="none" w="sm" len="sm"/>
              <a:tailEnd type="none" w="sm" len="sm"/>
            </a:ln>
          </p:spPr>
          <p:txBody>
            <a:bodyPr lIns="72000" tIns="72000" rIns="72000" bIns="72000" anchor="ctr"/>
            <a:lstStyle/>
            <a:p>
              <a:pPr algn="ctr" eaLnBrk="0" hangingPunct="0"/>
              <a:r>
                <a:rPr lang="ja-JP" altLang="en-US" sz="1200" b="1" dirty="0">
                  <a:latin typeface="Noto Sans JP" panose="020B0200000000000000" pitchFamily="50" charset="-128"/>
                  <a:ea typeface="Noto Sans JP" panose="020B0200000000000000" pitchFamily="50" charset="-128"/>
                </a:rPr>
                <a:t>事業の実施内容</a:t>
              </a:r>
              <a:endParaRPr lang="en-US" altLang="ja-JP" sz="1200" b="1" dirty="0">
                <a:latin typeface="Noto Sans JP" panose="020B0200000000000000" pitchFamily="50" charset="-128"/>
                <a:ea typeface="Noto Sans JP" panose="020B0200000000000000" pitchFamily="50" charset="-128"/>
              </a:endParaRPr>
            </a:p>
            <a:p>
              <a:pPr marL="0" marR="0" lvl="0" indent="0" algn="l" defTabSz="914400" rtl="0" eaLnBrk="0" fontAlgn="base" latinLnBrk="0" hangingPunct="0">
                <a:lnSpc>
                  <a:spcPct val="100000"/>
                </a:lnSpc>
                <a:spcBef>
                  <a:spcPts val="600"/>
                </a:spcBef>
                <a:spcAft>
                  <a:spcPct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Noto Sans JP" panose="020B0200000000000000" pitchFamily="50" charset="-128"/>
                  <a:ea typeface="Noto Sans JP" panose="020B0200000000000000" pitchFamily="50" charset="-128"/>
                  <a:cs typeface="Arial" charset="0"/>
                  <a:sym typeface="+mn-lt"/>
                </a:rPr>
                <a:t>問い）どんな取組・活動を行うか？</a:t>
              </a:r>
              <a:endParaRPr kumimoji="0" lang="en-US" altLang="ja-JP" sz="900" b="0" i="0" u="none" strike="noStrike" kern="1200" cap="none" spc="0" normalizeH="0" baseline="0" noProof="0" dirty="0">
                <a:ln>
                  <a:noFill/>
                </a:ln>
                <a:solidFill>
                  <a:prstClr val="black"/>
                </a:solidFill>
                <a:effectLst/>
                <a:uLnTx/>
                <a:uFillTx/>
                <a:latin typeface="Noto Sans JP" panose="020B0200000000000000" pitchFamily="50" charset="-128"/>
                <a:ea typeface="Noto Sans JP" panose="020B0200000000000000" pitchFamily="50" charset="-128"/>
                <a:cs typeface="Arial" charset="0"/>
              </a:endParaRPr>
            </a:p>
          </p:txBody>
        </p:sp>
        <p:sp>
          <p:nvSpPr>
            <p:cNvPr id="47" name="Rectangle 16">
              <a:extLst>
                <a:ext uri="{FF2B5EF4-FFF2-40B4-BE49-F238E27FC236}">
                  <a16:creationId xmlns:a16="http://schemas.microsoft.com/office/drawing/2014/main" id="{5A425B7D-11CB-52DB-E56E-EAFFF90A6D9B}"/>
                </a:ext>
              </a:extLst>
            </p:cNvPr>
            <p:cNvSpPr>
              <a:spLocks noChangeArrowheads="1"/>
            </p:cNvSpPr>
            <p:nvPr/>
          </p:nvSpPr>
          <p:spPr bwMode="gray">
            <a:xfrm>
              <a:off x="5145405" y="2342725"/>
              <a:ext cx="1220737" cy="1901508"/>
            </a:xfrm>
            <a:prstGeom prst="rect">
              <a:avLst/>
            </a:prstGeom>
            <a:solidFill>
              <a:srgbClr val="FFFFFF"/>
            </a:solidFill>
            <a:ln w="12700">
              <a:solidFill>
                <a:srgbClr val="75787B"/>
              </a:solidFill>
              <a:miter lim="800000"/>
              <a:headEnd type="none" w="sm" len="sm"/>
              <a:tailEnd type="none" w="sm" len="sm"/>
            </a:ln>
          </p:spPr>
          <p:txBody>
            <a:bodyPr lIns="72000" tIns="72000" rIns="72000" bIns="72000" anchor="ctr"/>
            <a:lstStyle/>
            <a:p>
              <a:pPr algn="ctr" eaLnBrk="0" hangingPunct="0"/>
              <a:r>
                <a:rPr lang="ja-JP" altLang="en-US" sz="1200" b="1" dirty="0">
                  <a:latin typeface="Noto Sans JP" panose="020B0200000000000000" pitchFamily="50" charset="-128"/>
                  <a:ea typeface="Noto Sans JP" panose="020B0200000000000000" pitchFamily="50" charset="-128"/>
                </a:rPr>
                <a:t>事業の活動 目標・実績</a:t>
              </a:r>
              <a:endParaRPr lang="en-US" altLang="ja-JP" sz="1200" b="1" dirty="0">
                <a:latin typeface="Noto Sans JP" panose="020B0200000000000000" pitchFamily="50" charset="-128"/>
                <a:ea typeface="Noto Sans JP" panose="020B0200000000000000" pitchFamily="50" charset="-128"/>
              </a:endParaRPr>
            </a:p>
            <a:p>
              <a:pPr marL="0" marR="0" lvl="0" indent="0" algn="l" defTabSz="914400" rtl="0" eaLnBrk="0" fontAlgn="base" latinLnBrk="0" hangingPunct="0">
                <a:lnSpc>
                  <a:spcPct val="100000"/>
                </a:lnSpc>
                <a:spcBef>
                  <a:spcPts val="600"/>
                </a:spcBef>
                <a:spcAft>
                  <a:spcPct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Noto Sans JP" panose="020B0200000000000000" pitchFamily="50" charset="-128"/>
                  <a:ea typeface="Noto Sans JP" panose="020B0200000000000000" pitchFamily="50" charset="-128"/>
                  <a:cs typeface="Arial" charset="0"/>
                  <a:sym typeface="+mn-lt"/>
                </a:rPr>
                <a:t>問い）どんな直接成果が得られるか？</a:t>
              </a:r>
              <a:endParaRPr kumimoji="0" lang="en-US" altLang="ja-JP" sz="900" b="0" i="0" u="none" strike="noStrike" kern="1200" cap="none" spc="0" normalizeH="0" baseline="0" noProof="0" dirty="0">
                <a:ln>
                  <a:noFill/>
                </a:ln>
                <a:solidFill>
                  <a:prstClr val="black"/>
                </a:solidFill>
                <a:effectLst/>
                <a:uLnTx/>
                <a:uFillTx/>
                <a:latin typeface="Noto Sans JP" panose="020B0200000000000000" pitchFamily="50" charset="-128"/>
                <a:ea typeface="Noto Sans JP" panose="020B0200000000000000" pitchFamily="50" charset="-128"/>
                <a:cs typeface="Arial" charset="0"/>
              </a:endParaRPr>
            </a:p>
          </p:txBody>
        </p:sp>
        <p:sp>
          <p:nvSpPr>
            <p:cNvPr id="48" name="Rectangle 16">
              <a:extLst>
                <a:ext uri="{FF2B5EF4-FFF2-40B4-BE49-F238E27FC236}">
                  <a16:creationId xmlns:a16="http://schemas.microsoft.com/office/drawing/2014/main" id="{A5A26BD6-BF35-848B-7B38-1667ADAE3A71}"/>
                </a:ext>
              </a:extLst>
            </p:cNvPr>
            <p:cNvSpPr>
              <a:spLocks noChangeArrowheads="1"/>
            </p:cNvSpPr>
            <p:nvPr/>
          </p:nvSpPr>
          <p:spPr bwMode="gray">
            <a:xfrm>
              <a:off x="6663691" y="2372335"/>
              <a:ext cx="1220737" cy="1901508"/>
            </a:xfrm>
            <a:prstGeom prst="rect">
              <a:avLst/>
            </a:prstGeom>
            <a:solidFill>
              <a:srgbClr val="FFFFFF"/>
            </a:solidFill>
            <a:ln w="12700">
              <a:solidFill>
                <a:srgbClr val="75787B"/>
              </a:solidFill>
              <a:miter lim="800000"/>
              <a:headEnd type="none" w="sm" len="sm"/>
              <a:tailEnd type="none" w="sm" len="sm"/>
            </a:ln>
          </p:spPr>
          <p:txBody>
            <a:bodyPr lIns="72000" tIns="72000" rIns="72000" bIns="72000" anchor="ctr"/>
            <a:lstStyle/>
            <a:p>
              <a:pPr algn="ctr" eaLnBrk="0" hangingPunct="0"/>
              <a:r>
                <a:rPr lang="ja-JP" altLang="en-US" sz="1200" b="1" dirty="0">
                  <a:latin typeface="Noto Sans JP" panose="020B0200000000000000" pitchFamily="50" charset="-128"/>
                  <a:ea typeface="Noto Sans JP" panose="020B0200000000000000" pitchFamily="50" charset="-128"/>
                </a:rPr>
                <a:t>成果目標</a:t>
              </a:r>
              <a:endParaRPr lang="en-US" altLang="ja-JP" sz="1200" b="1" dirty="0">
                <a:latin typeface="Noto Sans JP" panose="020B0200000000000000" pitchFamily="50" charset="-128"/>
                <a:ea typeface="Noto Sans JP" panose="020B0200000000000000" pitchFamily="50" charset="-128"/>
              </a:endParaRPr>
            </a:p>
            <a:p>
              <a:pPr algn="ctr" eaLnBrk="0" hangingPunct="0"/>
              <a:r>
                <a:rPr lang="en-US" altLang="ja-JP" sz="1000" b="1" dirty="0">
                  <a:latin typeface="Noto Sans JP" panose="020B0200000000000000" pitchFamily="50" charset="-128"/>
                  <a:ea typeface="Noto Sans JP" panose="020B0200000000000000" pitchFamily="50" charset="-128"/>
                </a:rPr>
                <a:t>※</a:t>
              </a:r>
              <a:r>
                <a:rPr lang="ja-JP" altLang="en-US" sz="1000" b="1" dirty="0">
                  <a:latin typeface="Noto Sans JP" panose="020B0200000000000000" pitchFamily="50" charset="-128"/>
                  <a:ea typeface="Noto Sans JP" panose="020B0200000000000000" pitchFamily="50" charset="-128"/>
                </a:rPr>
                <a:t>事業実施を通して期待される変化</a:t>
              </a:r>
              <a:endParaRPr lang="en-US" altLang="ja-JP" sz="1000" b="1" dirty="0">
                <a:latin typeface="Noto Sans JP" panose="020B0200000000000000" pitchFamily="50" charset="-128"/>
                <a:ea typeface="Noto Sans JP" panose="020B0200000000000000" pitchFamily="50" charset="-128"/>
              </a:endParaRPr>
            </a:p>
            <a:p>
              <a:pPr marL="0" marR="0" lvl="0" indent="0" algn="l" defTabSz="914400" rtl="0" eaLnBrk="0" fontAlgn="base" latinLnBrk="0" hangingPunct="0">
                <a:lnSpc>
                  <a:spcPct val="100000"/>
                </a:lnSpc>
                <a:spcBef>
                  <a:spcPts val="600"/>
                </a:spcBef>
                <a:spcAft>
                  <a:spcPct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Noto Sans JP" panose="020B0200000000000000" pitchFamily="50" charset="-128"/>
                  <a:ea typeface="Noto Sans JP" panose="020B0200000000000000" pitchFamily="50" charset="-128"/>
                  <a:cs typeface="Arial" charset="0"/>
                  <a:sym typeface="+mn-lt"/>
                </a:rPr>
                <a:t>問い）連携パートナー・地域にどんな変化が起きるか？</a:t>
              </a:r>
              <a:endParaRPr kumimoji="0" lang="en-US" altLang="ja-JP" sz="900" b="0" i="0" u="none" strike="noStrike" kern="1200" cap="none" spc="0" normalizeH="0" baseline="0" noProof="0" dirty="0">
                <a:ln>
                  <a:noFill/>
                </a:ln>
                <a:solidFill>
                  <a:prstClr val="black"/>
                </a:solidFill>
                <a:effectLst/>
                <a:uLnTx/>
                <a:uFillTx/>
                <a:latin typeface="Noto Sans JP" panose="020B0200000000000000" pitchFamily="50" charset="-128"/>
                <a:ea typeface="Noto Sans JP" panose="020B0200000000000000" pitchFamily="50" charset="-128"/>
                <a:cs typeface="Arial" charset="0"/>
              </a:endParaRPr>
            </a:p>
          </p:txBody>
        </p:sp>
        <p:sp>
          <p:nvSpPr>
            <p:cNvPr id="49" name="Rectangle 16">
              <a:extLst>
                <a:ext uri="{FF2B5EF4-FFF2-40B4-BE49-F238E27FC236}">
                  <a16:creationId xmlns:a16="http://schemas.microsoft.com/office/drawing/2014/main" id="{C1B3EFC6-35CD-085A-3EB1-FA96278D4461}"/>
                </a:ext>
              </a:extLst>
            </p:cNvPr>
            <p:cNvSpPr>
              <a:spLocks noChangeArrowheads="1"/>
            </p:cNvSpPr>
            <p:nvPr/>
          </p:nvSpPr>
          <p:spPr bwMode="gray">
            <a:xfrm>
              <a:off x="8181973" y="2372335"/>
              <a:ext cx="1220737" cy="1901508"/>
            </a:xfrm>
            <a:prstGeom prst="rect">
              <a:avLst/>
            </a:prstGeom>
            <a:solidFill>
              <a:srgbClr val="FFFFFF"/>
            </a:solidFill>
            <a:ln w="12700">
              <a:solidFill>
                <a:srgbClr val="75787B"/>
              </a:solidFill>
              <a:miter lim="800000"/>
              <a:headEnd type="none" w="sm" len="sm"/>
              <a:tailEnd type="none" w="sm" len="sm"/>
            </a:ln>
          </p:spPr>
          <p:txBody>
            <a:bodyPr lIns="72000" tIns="72000" rIns="72000" bIns="72000" anchor="ctr"/>
            <a:lstStyle/>
            <a:p>
              <a:pPr algn="ctr" eaLnBrk="0" hangingPunct="0"/>
              <a:r>
                <a:rPr lang="ja-JP" altLang="en-US" sz="1200" b="1" dirty="0">
                  <a:latin typeface="Noto Sans JP" panose="020B0200000000000000" pitchFamily="50" charset="-128"/>
                  <a:ea typeface="Noto Sans JP" panose="020B0200000000000000" pitchFamily="50" charset="-128"/>
                </a:rPr>
                <a:t>最終目標・ 社会的影響</a:t>
              </a:r>
              <a:endParaRPr lang="en-US" altLang="ja-JP" sz="1200" b="1" dirty="0">
                <a:latin typeface="Noto Sans JP" panose="020B0200000000000000" pitchFamily="50" charset="-128"/>
                <a:ea typeface="Noto Sans JP" panose="020B0200000000000000" pitchFamily="50" charset="-128"/>
              </a:endParaRPr>
            </a:p>
            <a:p>
              <a:pPr marL="0" marR="0" lvl="0" indent="0" algn="l" defTabSz="914400" rtl="0" eaLnBrk="0" fontAlgn="base" latinLnBrk="0" hangingPunct="0">
                <a:lnSpc>
                  <a:spcPct val="100000"/>
                </a:lnSpc>
                <a:spcBef>
                  <a:spcPts val="600"/>
                </a:spcBef>
                <a:spcAft>
                  <a:spcPct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Noto Sans JP" panose="020B0200000000000000" pitchFamily="50" charset="-128"/>
                  <a:ea typeface="Noto Sans JP" panose="020B0200000000000000" pitchFamily="50" charset="-128"/>
                  <a:cs typeface="Arial" charset="0"/>
                  <a:sym typeface="+mn-lt"/>
                </a:rPr>
                <a:t>問い）社会的・地域的にどんな意義があるか？</a:t>
              </a:r>
            </a:p>
          </p:txBody>
        </p:sp>
        <p:sp>
          <p:nvSpPr>
            <p:cNvPr id="50" name="Rectangle 16">
              <a:extLst>
                <a:ext uri="{FF2B5EF4-FFF2-40B4-BE49-F238E27FC236}">
                  <a16:creationId xmlns:a16="http://schemas.microsoft.com/office/drawing/2014/main" id="{103EE35B-C373-B346-3AA7-ADB2EE041DDD}"/>
                </a:ext>
              </a:extLst>
            </p:cNvPr>
            <p:cNvSpPr>
              <a:spLocks noChangeArrowheads="1"/>
            </p:cNvSpPr>
            <p:nvPr/>
          </p:nvSpPr>
          <p:spPr bwMode="gray">
            <a:xfrm>
              <a:off x="590549" y="2372335"/>
              <a:ext cx="1220737" cy="1901508"/>
            </a:xfrm>
            <a:prstGeom prst="rect">
              <a:avLst/>
            </a:prstGeom>
            <a:solidFill>
              <a:srgbClr val="FFFFFF"/>
            </a:solidFill>
            <a:ln w="12700">
              <a:solidFill>
                <a:srgbClr val="75787B"/>
              </a:solidFill>
              <a:miter lim="800000"/>
              <a:headEnd type="none" w="sm" len="sm"/>
              <a:tailEnd type="none" w="sm" len="sm"/>
            </a:ln>
          </p:spPr>
          <p:txBody>
            <a:bodyPr lIns="72000" tIns="72000" rIns="72000" bIns="72000" anchor="ctr"/>
            <a:lstStyle/>
            <a:p>
              <a:pPr marL="171450" indent="-171450" eaLnBrk="0" hangingPunct="0">
                <a:buFont typeface="Arial" panose="020B0604020202020204" pitchFamily="34" charset="0"/>
                <a:buChar char="•"/>
              </a:pPr>
              <a:r>
                <a:rPr lang="ja-JP" altLang="en-US" sz="1200" b="1" dirty="0">
                  <a:latin typeface="Noto Sans JP" panose="020B0200000000000000" pitchFamily="50" charset="-128"/>
                  <a:ea typeface="Noto Sans JP" panose="020B0200000000000000" pitchFamily="50" charset="-128"/>
                </a:rPr>
                <a:t>前提となる事情・問題 </a:t>
              </a:r>
              <a:endParaRPr lang="en-US" altLang="ja-JP" sz="1200" b="1" dirty="0">
                <a:latin typeface="Noto Sans JP" panose="020B0200000000000000" pitchFamily="50" charset="-128"/>
                <a:ea typeface="Noto Sans JP" panose="020B0200000000000000" pitchFamily="50" charset="-128"/>
              </a:endParaRPr>
            </a:p>
            <a:p>
              <a:pPr marL="171450" indent="-171450" eaLnBrk="0" hangingPunct="0">
                <a:spcBef>
                  <a:spcPts val="600"/>
                </a:spcBef>
                <a:buFont typeface="Arial" panose="020B0604020202020204" pitchFamily="34" charset="0"/>
                <a:buChar char="•"/>
              </a:pPr>
              <a:r>
                <a:rPr lang="ja-JP" altLang="en-US" sz="1200" b="1" dirty="0">
                  <a:latin typeface="Noto Sans JP" panose="020B0200000000000000" pitchFamily="50" charset="-128"/>
                  <a:ea typeface="Noto Sans JP" panose="020B0200000000000000" pitchFamily="50" charset="-128"/>
                </a:rPr>
                <a:t>解決すべき連携パートナーの課題</a:t>
              </a:r>
              <a:endParaRPr lang="en-US" altLang="ja-JP" sz="1200" b="1" dirty="0">
                <a:latin typeface="Noto Sans JP" panose="020B0200000000000000" pitchFamily="50" charset="-128"/>
                <a:ea typeface="Noto Sans JP" panose="020B0200000000000000" pitchFamily="50" charset="-128"/>
              </a:endParaRPr>
            </a:p>
            <a:p>
              <a:pPr eaLnBrk="0" hangingPunct="0">
                <a:spcBef>
                  <a:spcPts val="600"/>
                </a:spcBef>
              </a:pPr>
              <a:r>
                <a:rPr lang="ja-JP" altLang="en-US" sz="1000" dirty="0">
                  <a:latin typeface="Noto Sans JP" panose="020B0200000000000000" pitchFamily="50" charset="-128"/>
                  <a:ea typeface="Noto Sans JP" panose="020B0200000000000000" pitchFamily="50" charset="-128"/>
                  <a:sym typeface="+mn-lt"/>
                </a:rPr>
                <a:t>問い）どんな連携パートナーの課題があるか？</a:t>
              </a:r>
              <a:endParaRPr lang="en-US" altLang="ja-JP" sz="1100" dirty="0">
                <a:latin typeface="Noto Sans JP" panose="020B0200000000000000" pitchFamily="50" charset="-128"/>
                <a:ea typeface="Noto Sans JP" panose="020B0200000000000000" pitchFamily="50" charset="-128"/>
              </a:endParaRPr>
            </a:p>
          </p:txBody>
        </p:sp>
        <p:sp>
          <p:nvSpPr>
            <p:cNvPr id="51" name="AutoShape 12">
              <a:extLst>
                <a:ext uri="{FF2B5EF4-FFF2-40B4-BE49-F238E27FC236}">
                  <a16:creationId xmlns:a16="http://schemas.microsoft.com/office/drawing/2014/main" id="{399512BE-BE99-6420-B109-C1C6C82565E2}"/>
                </a:ext>
              </a:extLst>
            </p:cNvPr>
            <p:cNvSpPr>
              <a:spLocks noChangeArrowheads="1"/>
            </p:cNvSpPr>
            <p:nvPr/>
          </p:nvSpPr>
          <p:spPr bwMode="gray">
            <a:xfrm>
              <a:off x="1876242" y="2895131"/>
              <a:ext cx="167636" cy="642145"/>
            </a:xfrm>
            <a:prstGeom prst="homePlate">
              <a:avLst>
                <a:gd name="adj" fmla="val 100000"/>
              </a:avLst>
            </a:prstGeom>
            <a:solidFill>
              <a:srgbClr val="BBBCBC"/>
            </a:solidFill>
            <a:ln w="6350" algn="ctr">
              <a:solidFill>
                <a:srgbClr val="BBBCBC"/>
              </a:solidFill>
              <a:miter lim="800000"/>
              <a:headEnd/>
              <a:tailEnd/>
            </a:ln>
          </p:spPr>
          <p:txBody>
            <a:bodyPr wrap="square" lIns="36000" tIns="36000" rIns="36000" bIns="36000" anchor="ctr"/>
            <a:lstStyle/>
            <a:p>
              <a:pPr algn="ctr"/>
              <a:endParaRPr lang="en-US" sz="1400">
                <a:latin typeface="Noto Sans JP" panose="020B0200000000000000" pitchFamily="50" charset="-128"/>
                <a:ea typeface="Noto Sans JP" panose="020B0200000000000000" pitchFamily="50" charset="-128"/>
                <a:sym typeface="+mn-lt"/>
              </a:endParaRPr>
            </a:p>
          </p:txBody>
        </p:sp>
        <p:sp>
          <p:nvSpPr>
            <p:cNvPr id="52" name="AutoShape 12">
              <a:extLst>
                <a:ext uri="{FF2B5EF4-FFF2-40B4-BE49-F238E27FC236}">
                  <a16:creationId xmlns:a16="http://schemas.microsoft.com/office/drawing/2014/main" id="{9487C053-1628-F581-658D-97EA6FAF247A}"/>
                </a:ext>
              </a:extLst>
            </p:cNvPr>
            <p:cNvSpPr>
              <a:spLocks noChangeArrowheads="1"/>
            </p:cNvSpPr>
            <p:nvPr/>
          </p:nvSpPr>
          <p:spPr bwMode="gray">
            <a:xfrm>
              <a:off x="3394528" y="2912126"/>
              <a:ext cx="167636" cy="642145"/>
            </a:xfrm>
            <a:prstGeom prst="homePlate">
              <a:avLst>
                <a:gd name="adj" fmla="val 100000"/>
              </a:avLst>
            </a:prstGeom>
            <a:solidFill>
              <a:srgbClr val="BBBCBC"/>
            </a:solidFill>
            <a:ln w="6350" algn="ctr">
              <a:solidFill>
                <a:srgbClr val="BBBCBC"/>
              </a:solidFill>
              <a:miter lim="800000"/>
              <a:headEnd/>
              <a:tailEnd/>
            </a:ln>
          </p:spPr>
          <p:txBody>
            <a:bodyPr wrap="square" lIns="36000" tIns="36000" rIns="36000" bIns="36000" anchor="ctr"/>
            <a:lstStyle/>
            <a:p>
              <a:pPr algn="ctr"/>
              <a:endParaRPr lang="en-US" sz="1400">
                <a:latin typeface="Noto Sans JP" panose="020B0200000000000000" pitchFamily="50" charset="-128"/>
                <a:ea typeface="Noto Sans JP" panose="020B0200000000000000" pitchFamily="50" charset="-128"/>
                <a:sym typeface="+mn-lt"/>
              </a:endParaRPr>
            </a:p>
          </p:txBody>
        </p:sp>
        <p:sp>
          <p:nvSpPr>
            <p:cNvPr id="53" name="AutoShape 12">
              <a:extLst>
                <a:ext uri="{FF2B5EF4-FFF2-40B4-BE49-F238E27FC236}">
                  <a16:creationId xmlns:a16="http://schemas.microsoft.com/office/drawing/2014/main" id="{9177AA7A-CEA7-0B44-3380-DE8DB1A8F2D2}"/>
                </a:ext>
              </a:extLst>
            </p:cNvPr>
            <p:cNvSpPr>
              <a:spLocks noChangeArrowheads="1"/>
            </p:cNvSpPr>
            <p:nvPr/>
          </p:nvSpPr>
          <p:spPr bwMode="gray">
            <a:xfrm>
              <a:off x="4912813" y="2935634"/>
              <a:ext cx="167636" cy="642145"/>
            </a:xfrm>
            <a:prstGeom prst="homePlate">
              <a:avLst>
                <a:gd name="adj" fmla="val 100000"/>
              </a:avLst>
            </a:prstGeom>
            <a:solidFill>
              <a:srgbClr val="BBBCBC"/>
            </a:solidFill>
            <a:ln w="6350" algn="ctr">
              <a:solidFill>
                <a:srgbClr val="BBBCBC"/>
              </a:solidFill>
              <a:miter lim="800000"/>
              <a:headEnd/>
              <a:tailEnd/>
            </a:ln>
          </p:spPr>
          <p:txBody>
            <a:bodyPr wrap="square" lIns="36000" tIns="36000" rIns="36000" bIns="36000" anchor="ctr"/>
            <a:lstStyle/>
            <a:p>
              <a:pPr algn="ctr"/>
              <a:endParaRPr lang="en-US" sz="1400">
                <a:latin typeface="Noto Sans JP" panose="020B0200000000000000" pitchFamily="50" charset="-128"/>
                <a:ea typeface="Noto Sans JP" panose="020B0200000000000000" pitchFamily="50" charset="-128"/>
                <a:sym typeface="+mn-lt"/>
              </a:endParaRPr>
            </a:p>
          </p:txBody>
        </p:sp>
        <p:sp>
          <p:nvSpPr>
            <p:cNvPr id="54" name="AutoShape 12">
              <a:extLst>
                <a:ext uri="{FF2B5EF4-FFF2-40B4-BE49-F238E27FC236}">
                  <a16:creationId xmlns:a16="http://schemas.microsoft.com/office/drawing/2014/main" id="{A49D9486-F62F-862E-4CB5-4A2E88F96C86}"/>
                </a:ext>
              </a:extLst>
            </p:cNvPr>
            <p:cNvSpPr>
              <a:spLocks noChangeArrowheads="1"/>
            </p:cNvSpPr>
            <p:nvPr/>
          </p:nvSpPr>
          <p:spPr bwMode="gray">
            <a:xfrm>
              <a:off x="6431098" y="2895131"/>
              <a:ext cx="167636" cy="642145"/>
            </a:xfrm>
            <a:prstGeom prst="homePlate">
              <a:avLst>
                <a:gd name="adj" fmla="val 100000"/>
              </a:avLst>
            </a:prstGeom>
            <a:solidFill>
              <a:srgbClr val="BBBCBC"/>
            </a:solidFill>
            <a:ln w="6350" algn="ctr">
              <a:solidFill>
                <a:srgbClr val="BBBCBC"/>
              </a:solidFill>
              <a:miter lim="800000"/>
              <a:headEnd/>
              <a:tailEnd/>
            </a:ln>
          </p:spPr>
          <p:txBody>
            <a:bodyPr wrap="square" lIns="36000" tIns="36000" rIns="36000" bIns="36000" anchor="ctr"/>
            <a:lstStyle/>
            <a:p>
              <a:pPr algn="ctr"/>
              <a:endParaRPr lang="en-US" sz="1400">
                <a:latin typeface="Noto Sans JP" panose="020B0200000000000000" pitchFamily="50" charset="-128"/>
                <a:ea typeface="Noto Sans JP" panose="020B0200000000000000" pitchFamily="50" charset="-128"/>
                <a:sym typeface="+mn-lt"/>
              </a:endParaRPr>
            </a:p>
          </p:txBody>
        </p:sp>
        <p:sp>
          <p:nvSpPr>
            <p:cNvPr id="55" name="AutoShape 12">
              <a:extLst>
                <a:ext uri="{FF2B5EF4-FFF2-40B4-BE49-F238E27FC236}">
                  <a16:creationId xmlns:a16="http://schemas.microsoft.com/office/drawing/2014/main" id="{8A4743D4-EE7C-9613-A185-BAA13B0D73D4}"/>
                </a:ext>
              </a:extLst>
            </p:cNvPr>
            <p:cNvSpPr>
              <a:spLocks noChangeArrowheads="1"/>
            </p:cNvSpPr>
            <p:nvPr/>
          </p:nvSpPr>
          <p:spPr bwMode="gray">
            <a:xfrm>
              <a:off x="7949384" y="2912126"/>
              <a:ext cx="167636" cy="642145"/>
            </a:xfrm>
            <a:prstGeom prst="homePlate">
              <a:avLst>
                <a:gd name="adj" fmla="val 100000"/>
              </a:avLst>
            </a:prstGeom>
            <a:solidFill>
              <a:srgbClr val="BBBCBC"/>
            </a:solidFill>
            <a:ln w="6350" algn="ctr">
              <a:solidFill>
                <a:srgbClr val="BBBCBC"/>
              </a:solidFill>
              <a:miter lim="800000"/>
              <a:headEnd/>
              <a:tailEnd/>
            </a:ln>
          </p:spPr>
          <p:txBody>
            <a:bodyPr wrap="square" lIns="36000" tIns="36000" rIns="36000" bIns="36000" anchor="ctr"/>
            <a:lstStyle/>
            <a:p>
              <a:pPr algn="ctr"/>
              <a:endParaRPr lang="en-US" sz="1400">
                <a:latin typeface="Noto Sans JP" panose="020B0200000000000000" pitchFamily="50" charset="-128"/>
                <a:ea typeface="Noto Sans JP" panose="020B0200000000000000" pitchFamily="50" charset="-128"/>
                <a:sym typeface="+mn-lt"/>
              </a:endParaRPr>
            </a:p>
          </p:txBody>
        </p:sp>
        <p:sp>
          <p:nvSpPr>
            <p:cNvPr id="56" name="正方形/長方形 55">
              <a:extLst>
                <a:ext uri="{FF2B5EF4-FFF2-40B4-BE49-F238E27FC236}">
                  <a16:creationId xmlns:a16="http://schemas.microsoft.com/office/drawing/2014/main" id="{97828169-4516-2A0E-C041-31A8ED6E3DEF}"/>
                </a:ext>
              </a:extLst>
            </p:cNvPr>
            <p:cNvSpPr/>
            <p:nvPr/>
          </p:nvSpPr>
          <p:spPr bwMode="gray">
            <a:xfrm>
              <a:off x="590549" y="2180661"/>
              <a:ext cx="1220737" cy="314155"/>
            </a:xfrm>
            <a:prstGeom prst="rect">
              <a:avLst/>
            </a:prstGeom>
            <a:solidFill>
              <a:srgbClr val="26262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Tx/>
                <a:buNone/>
                <a:tabLst/>
                <a:defRPr/>
              </a:pPr>
              <a:r>
                <a:rPr kumimoji="1" lang="ja-JP" altLang="en-US" sz="1200" b="1" kern="0" dirty="0">
                  <a:solidFill>
                    <a:schemeClr val="bg1"/>
                  </a:solidFill>
                  <a:latin typeface="Noto Sans JP" panose="020B0200000000000000" pitchFamily="50" charset="-128"/>
                  <a:ea typeface="Noto Sans JP" panose="020B0200000000000000" pitchFamily="50" charset="-128"/>
                </a:rPr>
                <a:t>現状分析・課題</a:t>
              </a:r>
              <a:endParaRPr kumimoji="1" lang="ja-JP" altLang="en-US" sz="1200" b="1" i="0" u="none" strike="noStrike" kern="0" cap="none" spc="0" normalizeH="0" baseline="0" noProof="0" dirty="0">
                <a:ln>
                  <a:noFill/>
                </a:ln>
                <a:solidFill>
                  <a:schemeClr val="bg1"/>
                </a:solidFill>
                <a:effectLst/>
                <a:uLnTx/>
                <a:uFillTx/>
                <a:latin typeface="Noto Sans JP" panose="020B0200000000000000" pitchFamily="50" charset="-128"/>
                <a:ea typeface="Noto Sans JP" panose="020B0200000000000000" pitchFamily="50" charset="-128"/>
              </a:endParaRPr>
            </a:p>
          </p:txBody>
        </p:sp>
        <p:sp>
          <p:nvSpPr>
            <p:cNvPr id="57" name="正方形/長方形 56">
              <a:extLst>
                <a:ext uri="{FF2B5EF4-FFF2-40B4-BE49-F238E27FC236}">
                  <a16:creationId xmlns:a16="http://schemas.microsoft.com/office/drawing/2014/main" id="{D6B916C6-7BAA-32B8-6FA2-B8D1DFBC1CD6}"/>
                </a:ext>
              </a:extLst>
            </p:cNvPr>
            <p:cNvSpPr/>
            <p:nvPr/>
          </p:nvSpPr>
          <p:spPr bwMode="gray">
            <a:xfrm>
              <a:off x="2109769" y="2180661"/>
              <a:ext cx="1220737" cy="314155"/>
            </a:xfrm>
            <a:prstGeom prst="rect">
              <a:avLst/>
            </a:prstGeom>
            <a:solidFill>
              <a:srgbClr val="26262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Tx/>
                <a:buNone/>
                <a:tabLst/>
                <a:defRPr/>
              </a:pPr>
              <a:r>
                <a:rPr kumimoji="1" lang="ja-JP" altLang="en-US" sz="1200" b="1" kern="0" dirty="0">
                  <a:solidFill>
                    <a:schemeClr val="bg1"/>
                  </a:solidFill>
                  <a:latin typeface="Noto Sans JP" panose="020B0200000000000000" pitchFamily="50" charset="-128"/>
                  <a:ea typeface="Noto Sans JP" panose="020B0200000000000000" pitchFamily="50" charset="-128"/>
                </a:rPr>
                <a:t>インプット</a:t>
              </a:r>
              <a:endParaRPr kumimoji="1" lang="ja-JP" altLang="en-US" sz="1200" b="1" i="0" u="none" strike="noStrike" kern="0" cap="none" spc="0" normalizeH="0" baseline="0" noProof="0" dirty="0">
                <a:ln>
                  <a:noFill/>
                </a:ln>
                <a:solidFill>
                  <a:schemeClr val="bg1"/>
                </a:solidFill>
                <a:effectLst/>
                <a:uLnTx/>
                <a:uFillTx/>
                <a:latin typeface="Noto Sans JP" panose="020B0200000000000000" pitchFamily="50" charset="-128"/>
                <a:ea typeface="Noto Sans JP" panose="020B0200000000000000" pitchFamily="50" charset="-128"/>
              </a:endParaRPr>
            </a:p>
          </p:txBody>
        </p:sp>
        <p:sp>
          <p:nvSpPr>
            <p:cNvPr id="58" name="正方形/長方形 57">
              <a:extLst>
                <a:ext uri="{FF2B5EF4-FFF2-40B4-BE49-F238E27FC236}">
                  <a16:creationId xmlns:a16="http://schemas.microsoft.com/office/drawing/2014/main" id="{33B64B9A-3726-EC9E-8ABB-ADBF7B55A92A}"/>
                </a:ext>
              </a:extLst>
            </p:cNvPr>
            <p:cNvSpPr/>
            <p:nvPr/>
          </p:nvSpPr>
          <p:spPr bwMode="gray">
            <a:xfrm>
              <a:off x="3628989" y="2180661"/>
              <a:ext cx="1220737" cy="314155"/>
            </a:xfrm>
            <a:prstGeom prst="rect">
              <a:avLst/>
            </a:prstGeom>
            <a:solidFill>
              <a:srgbClr val="26262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Tx/>
                <a:buNone/>
                <a:tabLst/>
                <a:defRPr/>
              </a:pPr>
              <a:r>
                <a:rPr kumimoji="1" lang="ja-JP" altLang="en-US" sz="1200" b="1" kern="0" dirty="0">
                  <a:solidFill>
                    <a:schemeClr val="bg1"/>
                  </a:solidFill>
                  <a:latin typeface="Noto Sans JP" panose="020B0200000000000000" pitchFamily="50" charset="-128"/>
                  <a:ea typeface="Noto Sans JP" panose="020B0200000000000000" pitchFamily="50" charset="-128"/>
                </a:rPr>
                <a:t>アクティビティ</a:t>
              </a:r>
              <a:endParaRPr kumimoji="1" lang="ja-JP" altLang="en-US" sz="1200" b="1" i="0" u="none" strike="noStrike" kern="0" cap="none" spc="0" normalizeH="0" baseline="0" noProof="0" dirty="0">
                <a:ln>
                  <a:noFill/>
                </a:ln>
                <a:solidFill>
                  <a:schemeClr val="bg1"/>
                </a:solidFill>
                <a:effectLst/>
                <a:uLnTx/>
                <a:uFillTx/>
                <a:latin typeface="Noto Sans JP" panose="020B0200000000000000" pitchFamily="50" charset="-128"/>
                <a:ea typeface="Noto Sans JP" panose="020B0200000000000000" pitchFamily="50" charset="-128"/>
              </a:endParaRPr>
            </a:p>
          </p:txBody>
        </p:sp>
        <p:sp>
          <p:nvSpPr>
            <p:cNvPr id="59" name="正方形/長方形 58">
              <a:extLst>
                <a:ext uri="{FF2B5EF4-FFF2-40B4-BE49-F238E27FC236}">
                  <a16:creationId xmlns:a16="http://schemas.microsoft.com/office/drawing/2014/main" id="{AD8604B8-3CFB-A1F9-D389-F61B595F8477}"/>
                </a:ext>
              </a:extLst>
            </p:cNvPr>
            <p:cNvSpPr/>
            <p:nvPr/>
          </p:nvSpPr>
          <p:spPr bwMode="gray">
            <a:xfrm>
              <a:off x="5148209" y="2180661"/>
              <a:ext cx="1220737" cy="314155"/>
            </a:xfrm>
            <a:prstGeom prst="rect">
              <a:avLst/>
            </a:prstGeom>
            <a:solidFill>
              <a:srgbClr val="26262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Tx/>
                <a:buNone/>
                <a:tabLst/>
                <a:defRPr/>
              </a:pPr>
              <a:r>
                <a:rPr kumimoji="1" lang="ja-JP" altLang="en-US" sz="1200" b="1" kern="0" dirty="0">
                  <a:solidFill>
                    <a:schemeClr val="bg1"/>
                  </a:solidFill>
                  <a:latin typeface="Noto Sans JP" panose="020B0200000000000000" pitchFamily="50" charset="-128"/>
                  <a:ea typeface="Noto Sans JP" panose="020B0200000000000000" pitchFamily="50" charset="-128"/>
                </a:rPr>
                <a:t>アウトプット</a:t>
              </a:r>
              <a:endParaRPr kumimoji="1" lang="ja-JP" altLang="en-US" sz="1200" b="1" i="0" u="none" strike="noStrike" kern="0" cap="none" spc="0" normalizeH="0" baseline="0" noProof="0" dirty="0">
                <a:ln>
                  <a:noFill/>
                </a:ln>
                <a:solidFill>
                  <a:schemeClr val="bg1"/>
                </a:solidFill>
                <a:effectLst/>
                <a:uLnTx/>
                <a:uFillTx/>
                <a:latin typeface="Noto Sans JP" panose="020B0200000000000000" pitchFamily="50" charset="-128"/>
                <a:ea typeface="Noto Sans JP" panose="020B0200000000000000" pitchFamily="50" charset="-128"/>
              </a:endParaRPr>
            </a:p>
          </p:txBody>
        </p:sp>
        <p:sp>
          <p:nvSpPr>
            <p:cNvPr id="60" name="正方形/長方形 59">
              <a:extLst>
                <a:ext uri="{FF2B5EF4-FFF2-40B4-BE49-F238E27FC236}">
                  <a16:creationId xmlns:a16="http://schemas.microsoft.com/office/drawing/2014/main" id="{3D3796C6-9A46-042E-3950-EB50AC07CE36}"/>
                </a:ext>
              </a:extLst>
            </p:cNvPr>
            <p:cNvSpPr/>
            <p:nvPr/>
          </p:nvSpPr>
          <p:spPr bwMode="gray">
            <a:xfrm>
              <a:off x="6667428" y="2180661"/>
              <a:ext cx="1220737" cy="314155"/>
            </a:xfrm>
            <a:prstGeom prst="rect">
              <a:avLst/>
            </a:prstGeom>
            <a:solidFill>
              <a:srgbClr val="26262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Tx/>
                <a:buNone/>
                <a:tabLst/>
                <a:defRPr/>
              </a:pPr>
              <a:r>
                <a:rPr kumimoji="1" lang="ja-JP" altLang="en-US" sz="1200" b="1" kern="0" dirty="0">
                  <a:solidFill>
                    <a:schemeClr val="bg1"/>
                  </a:solidFill>
                  <a:latin typeface="Noto Sans JP" panose="020B0200000000000000" pitchFamily="50" charset="-128"/>
                  <a:ea typeface="Noto Sans JP" panose="020B0200000000000000" pitchFamily="50" charset="-128"/>
                </a:rPr>
                <a:t>アウトカム</a:t>
              </a:r>
              <a:endParaRPr kumimoji="1" lang="ja-JP" altLang="en-US" sz="1200" b="1" i="0" u="none" strike="noStrike" kern="0" cap="none" spc="0" normalizeH="0" baseline="0" noProof="0" dirty="0">
                <a:ln>
                  <a:noFill/>
                </a:ln>
                <a:solidFill>
                  <a:schemeClr val="bg1"/>
                </a:solidFill>
                <a:effectLst/>
                <a:uLnTx/>
                <a:uFillTx/>
                <a:latin typeface="Noto Sans JP" panose="020B0200000000000000" pitchFamily="50" charset="-128"/>
                <a:ea typeface="Noto Sans JP" panose="020B0200000000000000" pitchFamily="50" charset="-128"/>
              </a:endParaRPr>
            </a:p>
          </p:txBody>
        </p:sp>
        <p:sp>
          <p:nvSpPr>
            <p:cNvPr id="61" name="正方形/長方形 60">
              <a:extLst>
                <a:ext uri="{FF2B5EF4-FFF2-40B4-BE49-F238E27FC236}">
                  <a16:creationId xmlns:a16="http://schemas.microsoft.com/office/drawing/2014/main" id="{1D48F466-B8E1-8B3B-604C-E85E8632E4FC}"/>
                </a:ext>
              </a:extLst>
            </p:cNvPr>
            <p:cNvSpPr/>
            <p:nvPr/>
          </p:nvSpPr>
          <p:spPr bwMode="gray">
            <a:xfrm>
              <a:off x="8186649" y="2180661"/>
              <a:ext cx="1220737" cy="314155"/>
            </a:xfrm>
            <a:prstGeom prst="rect">
              <a:avLst/>
            </a:prstGeom>
            <a:solidFill>
              <a:srgbClr val="262626"/>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Tx/>
                <a:buNone/>
                <a:tabLst/>
                <a:defRPr/>
              </a:pPr>
              <a:r>
                <a:rPr kumimoji="1" lang="ja-JP" altLang="en-US" sz="1200" b="1" i="0" u="none" strike="noStrike" kern="0" cap="none" spc="0" normalizeH="0" baseline="0" noProof="0" dirty="0">
                  <a:ln>
                    <a:noFill/>
                  </a:ln>
                  <a:solidFill>
                    <a:schemeClr val="bg1"/>
                  </a:solidFill>
                  <a:effectLst/>
                  <a:uLnTx/>
                  <a:uFillTx/>
                  <a:latin typeface="Noto Sans JP" panose="020B0200000000000000" pitchFamily="50" charset="-128"/>
                  <a:ea typeface="Noto Sans JP" panose="020B0200000000000000" pitchFamily="50" charset="-128"/>
                </a:rPr>
                <a:t>インパクト</a:t>
              </a:r>
            </a:p>
          </p:txBody>
        </p:sp>
      </p:grpSp>
      <p:sp>
        <p:nvSpPr>
          <p:cNvPr id="62" name="スライド番号プレースホルダー 61">
            <a:extLst>
              <a:ext uri="{FF2B5EF4-FFF2-40B4-BE49-F238E27FC236}">
                <a16:creationId xmlns:a16="http://schemas.microsoft.com/office/drawing/2014/main" id="{CA61E3D3-7622-FBCC-5707-FBC4128BCAE7}"/>
              </a:ext>
            </a:extLst>
          </p:cNvPr>
          <p:cNvSpPr>
            <a:spLocks noGrp="1"/>
          </p:cNvSpPr>
          <p:nvPr>
            <p:ph type="sldNum" sz="quarter" idx="4"/>
          </p:nvPr>
        </p:nvSpPr>
        <p:spPr/>
        <p:txBody>
          <a:bodyPr/>
          <a:lstStyle/>
          <a:p>
            <a:fld id="{F5764817-7C9A-4F79-93C0-A71CCB4FBE36}" type="slidenum">
              <a:rPr kumimoji="1" lang="ja-JP" altLang="en-US" smtClean="0"/>
              <a:t>8</a:t>
            </a:fld>
            <a:endParaRPr kumimoji="1" lang="ja-JP" altLang="en-US"/>
          </a:p>
        </p:txBody>
      </p:sp>
    </p:spTree>
    <p:extLst>
      <p:ext uri="{BB962C8B-B14F-4D97-AF65-F5344CB8AC3E}">
        <p14:creationId xmlns:p14="http://schemas.microsoft.com/office/powerpoint/2010/main" val="670817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0D39522C-120C-9660-C33E-5451C55C9864}"/>
              </a:ext>
            </a:extLst>
          </p:cNvPr>
          <p:cNvSpPr>
            <a:spLocks noGrp="1"/>
          </p:cNvSpPr>
          <p:nvPr>
            <p:ph type="body" sz="quarter" idx="10"/>
          </p:nvPr>
        </p:nvSpPr>
        <p:spPr/>
        <p:txBody>
          <a:bodyPr>
            <a:normAutofit lnSpcReduction="10000"/>
          </a:bodyPr>
          <a:lstStyle/>
          <a:p>
            <a:r>
              <a:rPr lang="en-US" altLang="ja-JP" dirty="0">
                <a:solidFill>
                  <a:srgbClr val="262626"/>
                </a:solidFill>
                <a:cs typeface="Meiryo" pitchFamily="34" charset="-120"/>
              </a:rPr>
              <a:t>4-1　</a:t>
            </a:r>
            <a:r>
              <a:rPr lang="en-US" altLang="ja-JP" dirty="0" err="1">
                <a:solidFill>
                  <a:srgbClr val="262626"/>
                </a:solidFill>
                <a:cs typeface="Meiryo" pitchFamily="34" charset="-120"/>
              </a:rPr>
              <a:t>推進メンバ</a:t>
            </a:r>
            <a:r>
              <a:rPr lang="en-US" altLang="ja-JP" dirty="0">
                <a:solidFill>
                  <a:srgbClr val="262626"/>
                </a:solidFill>
                <a:cs typeface="Meiryo" pitchFamily="34" charset="-120"/>
              </a:rPr>
              <a:t>ー</a:t>
            </a:r>
            <a:endParaRPr lang="en-US" altLang="ja-JP" dirty="0"/>
          </a:p>
        </p:txBody>
      </p:sp>
      <p:graphicFrame>
        <p:nvGraphicFramePr>
          <p:cNvPr id="4" name="Table 0">
            <a:extLst>
              <a:ext uri="{FF2B5EF4-FFF2-40B4-BE49-F238E27FC236}">
                <a16:creationId xmlns:a16="http://schemas.microsoft.com/office/drawing/2014/main" id="{F284521E-E131-335B-D0DB-01E9562AF1D9}"/>
              </a:ext>
            </a:extLst>
          </p:cNvPr>
          <p:cNvGraphicFramePr>
            <a:graphicFrameLocks noGrp="1"/>
          </p:cNvGraphicFramePr>
          <p:nvPr>
            <p:extLst>
              <p:ext uri="{D42A27DB-BD31-4B8C-83A1-F6EECF244321}">
                <p14:modId xmlns:p14="http://schemas.microsoft.com/office/powerpoint/2010/main" val="180640427"/>
              </p:ext>
            </p:extLst>
          </p:nvPr>
        </p:nvGraphicFramePr>
        <p:xfrm>
          <a:off x="457200" y="2148840"/>
          <a:ext cx="11247120" cy="3108960"/>
        </p:xfrm>
        <a:graphic>
          <a:graphicData uri="http://schemas.openxmlformats.org/drawingml/2006/table">
            <a:tbl>
              <a:tblPr/>
              <a:tblGrid>
                <a:gridCol w="2468880">
                  <a:extLst>
                    <a:ext uri="{9D8B030D-6E8A-4147-A177-3AD203B41FA5}">
                      <a16:colId xmlns:a16="http://schemas.microsoft.com/office/drawing/2014/main" val="20000"/>
                    </a:ext>
                  </a:extLst>
                </a:gridCol>
                <a:gridCol w="2926080">
                  <a:extLst>
                    <a:ext uri="{9D8B030D-6E8A-4147-A177-3AD203B41FA5}">
                      <a16:colId xmlns:a16="http://schemas.microsoft.com/office/drawing/2014/main" val="20001"/>
                    </a:ext>
                  </a:extLst>
                </a:gridCol>
                <a:gridCol w="2926080">
                  <a:extLst>
                    <a:ext uri="{9D8B030D-6E8A-4147-A177-3AD203B41FA5}">
                      <a16:colId xmlns:a16="http://schemas.microsoft.com/office/drawing/2014/main" val="20002"/>
                    </a:ext>
                  </a:extLst>
                </a:gridCol>
                <a:gridCol w="2926080">
                  <a:extLst>
                    <a:ext uri="{9D8B030D-6E8A-4147-A177-3AD203B41FA5}">
                      <a16:colId xmlns:a16="http://schemas.microsoft.com/office/drawing/2014/main" val="20003"/>
                    </a:ext>
                  </a:extLst>
                </a:gridCol>
              </a:tblGrid>
              <a:tr h="777240">
                <a:tc>
                  <a:txBody>
                    <a:bodyPr/>
                    <a:lstStyle/>
                    <a:p>
                      <a:pPr marL="0" indent="0" algn="ctr">
                        <a:buNone/>
                      </a:pPr>
                      <a:r>
                        <a:rPr lang="en-US" sz="1200" b="1" dirty="0">
                          <a:solidFill>
                            <a:srgbClr val="FFFFFF"/>
                          </a:solidFill>
                          <a:latin typeface="Noto Sans JP" panose="020B0200000000000000" pitchFamily="50" charset="-128"/>
                          <a:ea typeface="Noto Sans JP" panose="020B0200000000000000" pitchFamily="50" charset="-128"/>
                          <a:cs typeface="Meiryo" pitchFamily="34" charset="-120"/>
                        </a:rPr>
                        <a:t>推進メンバー</a:t>
                      </a:r>
                      <a:endParaRPr lang="en-US" sz="1200" dirty="0">
                        <a:latin typeface="Noto Sans JP" panose="020B0200000000000000" pitchFamily="50" charset="-128"/>
                        <a:ea typeface="Noto Sans JP" panose="020B0200000000000000" pitchFamily="50" charset="-128"/>
                        <a:cs typeface="Meiryo" charset="0"/>
                      </a:endParaRPr>
                    </a:p>
                  </a:txBody>
                  <a:tcP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1B2B44"/>
                    </a:solidFill>
                  </a:tcPr>
                </a:tc>
                <a:tc>
                  <a:txBody>
                    <a:bodyPr/>
                    <a:lstStyle/>
                    <a:p>
                      <a:pPr marL="0" indent="0" algn="ctr">
                        <a:buNone/>
                      </a:pPr>
                      <a:r>
                        <a:rPr lang="en-US" sz="1200" b="1" dirty="0">
                          <a:solidFill>
                            <a:srgbClr val="FFFFFF"/>
                          </a:solidFill>
                          <a:latin typeface="Noto Sans JP" panose="020B0200000000000000" pitchFamily="50" charset="-128"/>
                          <a:ea typeface="Noto Sans JP" panose="020B0200000000000000" pitchFamily="50" charset="-128"/>
                          <a:cs typeface="Meiryo" pitchFamily="34" charset="-120"/>
                        </a:rPr>
                        <a:t>想定される役割</a:t>
                      </a:r>
                      <a:endParaRPr lang="en-US" sz="1200" dirty="0">
                        <a:latin typeface="Noto Sans JP" panose="020B0200000000000000" pitchFamily="50" charset="-128"/>
                        <a:ea typeface="Noto Sans JP" panose="020B0200000000000000" pitchFamily="50" charset="-128"/>
                        <a:cs typeface="Meiryo" charset="0"/>
                      </a:endParaRPr>
                    </a:p>
                  </a:txBody>
                  <a:tcP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1B2B44"/>
                    </a:solidFill>
                  </a:tcPr>
                </a:tc>
                <a:tc>
                  <a:txBody>
                    <a:bodyPr/>
                    <a:lstStyle/>
                    <a:p>
                      <a:pPr marL="0" indent="0" algn="ctr">
                        <a:buNone/>
                      </a:pPr>
                      <a:r>
                        <a:rPr lang="en-US" sz="1200" b="1" dirty="0">
                          <a:solidFill>
                            <a:srgbClr val="FFFFFF"/>
                          </a:solidFill>
                          <a:latin typeface="Noto Sans JP" panose="020B0200000000000000" pitchFamily="50" charset="-128"/>
                          <a:ea typeface="Noto Sans JP" panose="020B0200000000000000" pitchFamily="50" charset="-128"/>
                          <a:cs typeface="Meiryo" pitchFamily="34" charset="-120"/>
                        </a:rPr>
                        <a:t>得意とする技術や領域</a:t>
                      </a:r>
                      <a:endParaRPr lang="en-US" sz="1200" dirty="0">
                        <a:latin typeface="Noto Sans JP" panose="020B0200000000000000" pitchFamily="50" charset="-128"/>
                        <a:ea typeface="Noto Sans JP" panose="020B0200000000000000" pitchFamily="50" charset="-128"/>
                        <a:cs typeface="Meiryo" charset="0"/>
                      </a:endParaRPr>
                    </a:p>
                  </a:txBody>
                  <a:tcP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1B2B44"/>
                    </a:solidFill>
                  </a:tcPr>
                </a:tc>
                <a:tc>
                  <a:txBody>
                    <a:bodyPr/>
                    <a:lstStyle/>
                    <a:p>
                      <a:pPr marL="0" indent="0" algn="ctr">
                        <a:buNone/>
                      </a:pPr>
                      <a:r>
                        <a:rPr lang="en-US" sz="1200" b="1" dirty="0">
                          <a:solidFill>
                            <a:srgbClr val="FFFFFF"/>
                          </a:solidFill>
                          <a:latin typeface="Noto Sans JP" panose="020B0200000000000000" pitchFamily="50" charset="-128"/>
                          <a:ea typeface="Noto Sans JP" panose="020B0200000000000000" pitchFamily="50" charset="-128"/>
                          <a:cs typeface="Meiryo" pitchFamily="34" charset="-120"/>
                        </a:rPr>
                        <a:t>過去の実績</a:t>
                      </a:r>
                      <a:endParaRPr lang="en-US" sz="1200" dirty="0">
                        <a:latin typeface="Noto Sans JP" panose="020B0200000000000000" pitchFamily="50" charset="-128"/>
                        <a:ea typeface="Noto Sans JP" panose="020B0200000000000000" pitchFamily="50" charset="-128"/>
                        <a:cs typeface="Meiryo" charset="0"/>
                      </a:endParaRPr>
                    </a:p>
                  </a:txBody>
                  <a:tcP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1B2B44"/>
                    </a:solidFill>
                  </a:tcPr>
                </a:tc>
                <a:extLst>
                  <a:ext uri="{0D108BD9-81ED-4DB2-BD59-A6C34878D82A}">
                    <a16:rowId xmlns:a16="http://schemas.microsoft.com/office/drawing/2014/main" val="10000"/>
                  </a:ext>
                </a:extLst>
              </a:tr>
              <a:tr h="777240">
                <a:tc>
                  <a:txBody>
                    <a:bodyPr/>
                    <a:lstStyle/>
                    <a:p>
                      <a:pPr marL="0" indent="0" algn="ctr">
                        <a:buNone/>
                      </a:pPr>
                      <a:r>
                        <a:rPr lang="en-US" sz="1100" dirty="0">
                          <a:solidFill>
                            <a:srgbClr val="000000"/>
                          </a:solidFill>
                          <a:latin typeface="Noto Sans JP" panose="020B0200000000000000" pitchFamily="50" charset="-128"/>
                          <a:ea typeface="Noto Sans JP" panose="020B0200000000000000" pitchFamily="50" charset="-128"/>
                          <a:cs typeface="Meiryo" pitchFamily="34" charset="-120"/>
                        </a:rPr>
                        <a:t>★　〇〇株式会社</a:t>
                      </a:r>
                      <a:endParaRPr lang="en-US" sz="1100" dirty="0">
                        <a:latin typeface="Noto Sans JP" panose="020B0200000000000000" pitchFamily="50" charset="-128"/>
                        <a:ea typeface="Noto Sans JP" panose="020B0200000000000000" pitchFamily="50" charset="-128"/>
                        <a:cs typeface="Meiryo" charset="0"/>
                      </a:endParaRPr>
                    </a:p>
                    <a:p>
                      <a:pPr marL="0" indent="0" algn="ctr">
                        <a:buNone/>
                      </a:pPr>
                      <a:r>
                        <a:rPr lang="en-US" sz="1100" dirty="0">
                          <a:solidFill>
                            <a:srgbClr val="000000"/>
                          </a:solidFill>
                          <a:latin typeface="Noto Sans JP" panose="020B0200000000000000" pitchFamily="50" charset="-128"/>
                          <a:ea typeface="Noto Sans JP" panose="020B0200000000000000" pitchFamily="50" charset="-128"/>
                          <a:cs typeface="Meiryo" pitchFamily="34" charset="-120"/>
                        </a:rPr>
                        <a:t>XXX　XXX</a:t>
                      </a:r>
                      <a:endParaRPr lang="en-US" sz="11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E8EAF5"/>
                    </a:solidFill>
                  </a:tcPr>
                </a:tc>
                <a:tc>
                  <a:txBody>
                    <a:bodyPr/>
                    <a:lstStyle/>
                    <a:p>
                      <a:pPr marL="0" indent="0">
                        <a:buNone/>
                      </a:pPr>
                      <a:r>
                        <a:rPr lang="en-US" sz="1100" dirty="0">
                          <a:solidFill>
                            <a:srgbClr val="000000"/>
                          </a:solidFill>
                          <a:latin typeface="Noto Sans JP" panose="020B0200000000000000" pitchFamily="50" charset="-128"/>
                          <a:ea typeface="Noto Sans JP" panose="020B0200000000000000" pitchFamily="50" charset="-128"/>
                          <a:cs typeface="Meiryo" pitchFamily="34" charset="-120"/>
                        </a:rPr>
                        <a:t>xx</a:t>
                      </a:r>
                      <a:endParaRPr lang="en-US" sz="11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a:txBody>
                    <a:bodyPr/>
                    <a:lstStyle/>
                    <a:p>
                      <a:pPr marL="0" indent="0">
                        <a:buNone/>
                      </a:pPr>
                      <a:r>
                        <a:rPr lang="en-US" sz="1100" dirty="0">
                          <a:solidFill>
                            <a:srgbClr val="000000"/>
                          </a:solidFill>
                          <a:latin typeface="Noto Sans JP" panose="020B0200000000000000" pitchFamily="50" charset="-128"/>
                          <a:ea typeface="Noto Sans JP" panose="020B0200000000000000" pitchFamily="50" charset="-128"/>
                          <a:cs typeface="Meiryo" pitchFamily="34" charset="-120"/>
                        </a:rPr>
                        <a:t>xx</a:t>
                      </a:r>
                      <a:endParaRPr lang="en-US" sz="11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a:txBody>
                    <a:bodyPr/>
                    <a:lstStyle/>
                    <a:p>
                      <a:pPr marL="0" indent="0">
                        <a:buNone/>
                      </a:pPr>
                      <a:r>
                        <a:rPr lang="en-US" sz="1100" dirty="0">
                          <a:solidFill>
                            <a:srgbClr val="000000"/>
                          </a:solidFill>
                          <a:latin typeface="Noto Sans JP" panose="020B0200000000000000" pitchFamily="50" charset="-128"/>
                          <a:ea typeface="Noto Sans JP" panose="020B0200000000000000" pitchFamily="50" charset="-128"/>
                          <a:cs typeface="Meiryo" pitchFamily="34" charset="-120"/>
                        </a:rPr>
                        <a:t>xx</a:t>
                      </a:r>
                      <a:endParaRPr lang="en-US" sz="11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extLst>
                  <a:ext uri="{0D108BD9-81ED-4DB2-BD59-A6C34878D82A}">
                    <a16:rowId xmlns:a16="http://schemas.microsoft.com/office/drawing/2014/main" val="10001"/>
                  </a:ext>
                </a:extLst>
              </a:tr>
              <a:tr h="777240">
                <a:tc>
                  <a:txBody>
                    <a:bodyPr/>
                    <a:lstStyle/>
                    <a:p>
                      <a:pPr marL="0" indent="0" algn="ctr">
                        <a:buNone/>
                      </a:pPr>
                      <a:r>
                        <a:rPr lang="en-US" sz="1100" dirty="0">
                          <a:solidFill>
                            <a:srgbClr val="000000"/>
                          </a:solidFill>
                          <a:latin typeface="Noto Sans JP" panose="020B0200000000000000" pitchFamily="50" charset="-128"/>
                          <a:ea typeface="Noto Sans JP" panose="020B0200000000000000" pitchFamily="50" charset="-128"/>
                          <a:cs typeface="Meiryo" pitchFamily="34" charset="-120"/>
                        </a:rPr>
                        <a:t>〇〇株式会社</a:t>
                      </a:r>
                      <a:endParaRPr lang="en-US" sz="1100" dirty="0">
                        <a:latin typeface="Noto Sans JP" panose="020B0200000000000000" pitchFamily="50" charset="-128"/>
                        <a:ea typeface="Noto Sans JP" panose="020B0200000000000000" pitchFamily="50" charset="-128"/>
                        <a:cs typeface="Meiryo" charset="0"/>
                      </a:endParaRPr>
                    </a:p>
                    <a:p>
                      <a:pPr marL="0" indent="0" algn="ctr">
                        <a:buNone/>
                      </a:pPr>
                      <a:r>
                        <a:rPr lang="en-US" sz="1100" dirty="0">
                          <a:solidFill>
                            <a:srgbClr val="000000"/>
                          </a:solidFill>
                          <a:latin typeface="Noto Sans JP" panose="020B0200000000000000" pitchFamily="50" charset="-128"/>
                          <a:ea typeface="Noto Sans JP" panose="020B0200000000000000" pitchFamily="50" charset="-128"/>
                          <a:cs typeface="Meiryo" pitchFamily="34" charset="-120"/>
                        </a:rPr>
                        <a:t>XXX　XXX</a:t>
                      </a:r>
                      <a:endParaRPr lang="en-US" sz="11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E8EAF5"/>
                    </a:solidFill>
                  </a:tcPr>
                </a:tc>
                <a:tc>
                  <a:txBody>
                    <a:bodyPr/>
                    <a:lstStyle/>
                    <a:p>
                      <a:pPr marL="0" indent="0">
                        <a:buNone/>
                      </a:pPr>
                      <a:r>
                        <a:rPr lang="en-US" sz="1100" dirty="0">
                          <a:solidFill>
                            <a:srgbClr val="000000"/>
                          </a:solidFill>
                          <a:latin typeface="Noto Sans JP" panose="020B0200000000000000" pitchFamily="50" charset="-128"/>
                          <a:ea typeface="Noto Sans JP" panose="020B0200000000000000" pitchFamily="50" charset="-128"/>
                          <a:cs typeface="Meiryo" pitchFamily="34" charset="-120"/>
                        </a:rPr>
                        <a:t>xx</a:t>
                      </a:r>
                      <a:endParaRPr lang="en-US" sz="11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a:txBody>
                    <a:bodyPr/>
                    <a:lstStyle/>
                    <a:p>
                      <a:pPr marL="0" indent="0">
                        <a:buNone/>
                      </a:pPr>
                      <a:r>
                        <a:rPr lang="en-US" sz="1100" dirty="0">
                          <a:solidFill>
                            <a:srgbClr val="000000"/>
                          </a:solidFill>
                          <a:latin typeface="Noto Sans JP" panose="020B0200000000000000" pitchFamily="50" charset="-128"/>
                          <a:ea typeface="Noto Sans JP" panose="020B0200000000000000" pitchFamily="50" charset="-128"/>
                          <a:cs typeface="Meiryo" pitchFamily="34" charset="-120"/>
                        </a:rPr>
                        <a:t>xx</a:t>
                      </a:r>
                      <a:endParaRPr lang="en-US" sz="11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a:txBody>
                    <a:bodyPr/>
                    <a:lstStyle/>
                    <a:p>
                      <a:pPr marL="0" indent="0">
                        <a:buNone/>
                      </a:pPr>
                      <a:r>
                        <a:rPr lang="en-US" sz="1100" dirty="0">
                          <a:solidFill>
                            <a:srgbClr val="000000"/>
                          </a:solidFill>
                          <a:latin typeface="Noto Sans JP" panose="020B0200000000000000" pitchFamily="50" charset="-128"/>
                          <a:ea typeface="Noto Sans JP" panose="020B0200000000000000" pitchFamily="50" charset="-128"/>
                          <a:cs typeface="Meiryo" pitchFamily="34" charset="-120"/>
                        </a:rPr>
                        <a:t>xx</a:t>
                      </a:r>
                      <a:endParaRPr lang="en-US" sz="11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extLst>
                  <a:ext uri="{0D108BD9-81ED-4DB2-BD59-A6C34878D82A}">
                    <a16:rowId xmlns:a16="http://schemas.microsoft.com/office/drawing/2014/main" val="10002"/>
                  </a:ext>
                </a:extLst>
              </a:tr>
              <a:tr h="777240">
                <a:tc>
                  <a:txBody>
                    <a:bodyPr/>
                    <a:lstStyle/>
                    <a:p>
                      <a:pPr marL="0" indent="0" algn="ctr">
                        <a:buNone/>
                      </a:pPr>
                      <a:r>
                        <a:rPr lang="en-US" sz="1100" dirty="0">
                          <a:solidFill>
                            <a:srgbClr val="000000"/>
                          </a:solidFill>
                          <a:latin typeface="Noto Sans JP" panose="020B0200000000000000" pitchFamily="50" charset="-128"/>
                          <a:ea typeface="Noto Sans JP" panose="020B0200000000000000" pitchFamily="50" charset="-128"/>
                          <a:cs typeface="Meiryo" pitchFamily="34" charset="-120"/>
                        </a:rPr>
                        <a:t>（連携先）</a:t>
                      </a:r>
                      <a:endParaRPr lang="en-US" sz="1100" dirty="0">
                        <a:latin typeface="Noto Sans JP" panose="020B0200000000000000" pitchFamily="50" charset="-128"/>
                        <a:ea typeface="Noto Sans JP" panose="020B0200000000000000" pitchFamily="50" charset="-128"/>
                        <a:cs typeface="Meiryo" charset="0"/>
                      </a:endParaRPr>
                    </a:p>
                    <a:p>
                      <a:pPr marL="0" indent="0" algn="ctr">
                        <a:buNone/>
                      </a:pPr>
                      <a:r>
                        <a:rPr lang="en-US" sz="1100" dirty="0">
                          <a:solidFill>
                            <a:srgbClr val="000000"/>
                          </a:solidFill>
                          <a:latin typeface="Noto Sans JP" panose="020B0200000000000000" pitchFamily="50" charset="-128"/>
                          <a:ea typeface="Noto Sans JP" panose="020B0200000000000000" pitchFamily="50" charset="-128"/>
                          <a:cs typeface="Meiryo" pitchFamily="34" charset="-120"/>
                        </a:rPr>
                        <a:t>■■株式会社</a:t>
                      </a:r>
                      <a:endParaRPr lang="en-US" sz="1100" dirty="0">
                        <a:latin typeface="Noto Sans JP" panose="020B0200000000000000" pitchFamily="50" charset="-128"/>
                        <a:ea typeface="Noto Sans JP" panose="020B0200000000000000" pitchFamily="50" charset="-128"/>
                        <a:cs typeface="Meiryo" charset="0"/>
                      </a:endParaRPr>
                    </a:p>
                    <a:p>
                      <a:pPr marL="0" indent="0" algn="ctr">
                        <a:buNone/>
                      </a:pPr>
                      <a:r>
                        <a:rPr lang="en-US" sz="1100" dirty="0">
                          <a:solidFill>
                            <a:srgbClr val="000000"/>
                          </a:solidFill>
                          <a:latin typeface="Noto Sans JP" panose="020B0200000000000000" pitchFamily="50" charset="-128"/>
                          <a:ea typeface="Noto Sans JP" panose="020B0200000000000000" pitchFamily="50" charset="-128"/>
                          <a:cs typeface="Meiryo" pitchFamily="34" charset="-120"/>
                        </a:rPr>
                        <a:t>XXX　XXX</a:t>
                      </a:r>
                      <a:endParaRPr lang="en-US" sz="11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solidFill>
                      <a:srgbClr val="E8EAF5"/>
                    </a:solidFill>
                  </a:tcPr>
                </a:tc>
                <a:tc>
                  <a:txBody>
                    <a:bodyPr/>
                    <a:lstStyle/>
                    <a:p>
                      <a:pPr marL="0" indent="0">
                        <a:buNone/>
                      </a:pPr>
                      <a:r>
                        <a:rPr lang="en-US" sz="1100" dirty="0">
                          <a:solidFill>
                            <a:srgbClr val="000000"/>
                          </a:solidFill>
                          <a:latin typeface="Noto Sans JP" panose="020B0200000000000000" pitchFamily="50" charset="-128"/>
                          <a:ea typeface="Noto Sans JP" panose="020B0200000000000000" pitchFamily="50" charset="-128"/>
                          <a:cs typeface="Meiryo" pitchFamily="34" charset="-120"/>
                        </a:rPr>
                        <a:t>xx</a:t>
                      </a:r>
                      <a:endParaRPr lang="en-US" sz="11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a:txBody>
                    <a:bodyPr/>
                    <a:lstStyle/>
                    <a:p>
                      <a:pPr marL="0" indent="0">
                        <a:buNone/>
                      </a:pPr>
                      <a:r>
                        <a:rPr lang="en-US" sz="1100" dirty="0">
                          <a:solidFill>
                            <a:srgbClr val="000000"/>
                          </a:solidFill>
                          <a:latin typeface="Noto Sans JP" panose="020B0200000000000000" pitchFamily="50" charset="-128"/>
                          <a:ea typeface="Noto Sans JP" panose="020B0200000000000000" pitchFamily="50" charset="-128"/>
                          <a:cs typeface="Meiryo" pitchFamily="34" charset="-120"/>
                        </a:rPr>
                        <a:t>xx</a:t>
                      </a:r>
                      <a:endParaRPr lang="en-US" sz="11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tc>
                  <a:txBody>
                    <a:bodyPr/>
                    <a:lstStyle/>
                    <a:p>
                      <a:pPr marL="0" indent="0">
                        <a:buNone/>
                      </a:pPr>
                      <a:r>
                        <a:rPr lang="en-US" sz="1100" dirty="0">
                          <a:solidFill>
                            <a:srgbClr val="000000"/>
                          </a:solidFill>
                          <a:latin typeface="Noto Sans JP" panose="020B0200000000000000" pitchFamily="50" charset="-128"/>
                          <a:ea typeface="Noto Sans JP" panose="020B0200000000000000" pitchFamily="50" charset="-128"/>
                          <a:cs typeface="Meiryo" pitchFamily="34" charset="-120"/>
                        </a:rPr>
                        <a:t>xx</a:t>
                      </a:r>
                      <a:endParaRPr lang="en-US" sz="1100" dirty="0">
                        <a:latin typeface="Noto Sans JP" panose="020B0200000000000000" pitchFamily="50" charset="-128"/>
                        <a:ea typeface="Noto Sans JP" panose="020B0200000000000000" pitchFamily="50" charset="-128"/>
                        <a:cs typeface="Meiryo" charset="0"/>
                      </a:endParaRPr>
                    </a:p>
                  </a:txBody>
                  <a:tcPr anchor="ctr">
                    <a:lnL w="9525" cap="flat" cmpd="sng" algn="ctr">
                      <a:solidFill>
                        <a:srgbClr val="D5D5D5"/>
                      </a:solidFill>
                      <a:prstDash val="solid"/>
                      <a:round/>
                      <a:headEnd type="none" w="med" len="med"/>
                      <a:tailEnd type="none" w="med" len="med"/>
                    </a:lnL>
                    <a:lnR w="9525" cap="flat" cmpd="sng" algn="ctr">
                      <a:solidFill>
                        <a:srgbClr val="D5D5D5"/>
                      </a:solidFill>
                      <a:prstDash val="solid"/>
                      <a:round/>
                      <a:headEnd type="none" w="med" len="med"/>
                      <a:tailEnd type="none" w="med" len="med"/>
                    </a:lnR>
                    <a:lnT w="9525" cap="flat" cmpd="sng" algn="ctr">
                      <a:solidFill>
                        <a:srgbClr val="D5D5D5"/>
                      </a:solidFill>
                      <a:prstDash val="solid"/>
                      <a:round/>
                      <a:headEnd type="none" w="med" len="med"/>
                      <a:tailEnd type="none" w="med" len="med"/>
                    </a:lnT>
                    <a:lnB w="9525" cap="flat" cmpd="sng" algn="ctr">
                      <a:solidFill>
                        <a:srgbClr val="D5D5D5"/>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5" name="Text 5">
            <a:extLst>
              <a:ext uri="{FF2B5EF4-FFF2-40B4-BE49-F238E27FC236}">
                <a16:creationId xmlns:a16="http://schemas.microsoft.com/office/drawing/2014/main" id="{74551357-52C9-7FDF-BC56-9FCCA76EEB32}"/>
              </a:ext>
            </a:extLst>
          </p:cNvPr>
          <p:cNvSpPr/>
          <p:nvPr/>
        </p:nvSpPr>
        <p:spPr>
          <a:xfrm>
            <a:off x="457200" y="5349240"/>
            <a:ext cx="11247120" cy="274320"/>
          </a:xfrm>
          <a:prstGeom prst="rect">
            <a:avLst/>
          </a:prstGeom>
          <a:noFill/>
          <a:ln/>
        </p:spPr>
        <p:txBody>
          <a:bodyPr wrap="square" rtlCol="0" anchor="ctr"/>
          <a:lstStyle/>
          <a:p>
            <a:pPr marL="0" indent="0">
              <a:buNone/>
            </a:pPr>
            <a:r>
              <a:rPr lang="en-US" sz="1050" i="1" dirty="0">
                <a:solidFill>
                  <a:srgbClr val="666666"/>
                </a:solidFill>
                <a:latin typeface="Noto Sans JP" panose="020B0200000000000000" pitchFamily="50" charset="-128"/>
                <a:ea typeface="Noto Sans JP" panose="020B0200000000000000" pitchFamily="50" charset="-128"/>
                <a:cs typeface="Meiryo" pitchFamily="34" charset="-120"/>
              </a:rPr>
              <a:t>※ 参画の承諾が取れていない企業・団体がいる場合は、その旨を記載してください（例：参画打診中）。</a:t>
            </a:r>
            <a:endParaRPr lang="en-US" sz="1050" dirty="0">
              <a:latin typeface="Noto Sans JP" panose="020B0200000000000000" pitchFamily="50" charset="-128"/>
              <a:ea typeface="Noto Sans JP" panose="020B0200000000000000" pitchFamily="50" charset="-128"/>
            </a:endParaRPr>
          </a:p>
        </p:txBody>
      </p:sp>
      <p:sp>
        <p:nvSpPr>
          <p:cNvPr id="6" name="Shape 2">
            <a:extLst>
              <a:ext uri="{FF2B5EF4-FFF2-40B4-BE49-F238E27FC236}">
                <a16:creationId xmlns:a16="http://schemas.microsoft.com/office/drawing/2014/main" id="{C3866CED-C4D8-5E26-ABBF-60F5BA60D508}"/>
              </a:ext>
            </a:extLst>
          </p:cNvPr>
          <p:cNvSpPr/>
          <p:nvPr/>
        </p:nvSpPr>
        <p:spPr>
          <a:xfrm>
            <a:off x="457200" y="914400"/>
            <a:ext cx="11247120" cy="768096"/>
          </a:xfrm>
          <a:prstGeom prst="rect">
            <a:avLst/>
          </a:prstGeom>
          <a:solidFill>
            <a:srgbClr val="CDEEF9"/>
          </a:solidFill>
          <a:ln/>
        </p:spPr>
        <p:txBody>
          <a:bodyPr anchor="ctr"/>
          <a:lstStyle/>
          <a:p>
            <a:pPr>
              <a:lnSpc>
                <a:spcPct val="125000"/>
              </a:lnSpc>
            </a:pP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a:t>
            </a:r>
            <a:r>
              <a:rPr lang="en-US" altLang="ja-JP" sz="1200" b="1" dirty="0" err="1">
                <a:solidFill>
                  <a:srgbClr val="0070C0"/>
                </a:solidFill>
                <a:latin typeface="Noto Sans JP" panose="020B0200000000000000" pitchFamily="50" charset="-128"/>
                <a:ea typeface="Noto Sans JP" panose="020B0200000000000000" pitchFamily="50" charset="-128"/>
                <a:cs typeface="Meiryo" pitchFamily="34" charset="-120"/>
              </a:rPr>
              <a:t>内容</a:t>
            </a: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a:t>
            </a:r>
          </a:p>
          <a:p>
            <a:pPr>
              <a:lnSpc>
                <a:spcPct val="125000"/>
              </a:lnSpc>
            </a:pPr>
            <a:r>
              <a:rPr lang="en-US" altLang="ja-JP" sz="1200" b="1" dirty="0" err="1">
                <a:solidFill>
                  <a:srgbClr val="0070C0"/>
                </a:solidFill>
                <a:latin typeface="Noto Sans JP" panose="020B0200000000000000" pitchFamily="50" charset="-128"/>
                <a:ea typeface="Noto Sans JP" panose="020B0200000000000000" pitchFamily="50" charset="-128"/>
                <a:cs typeface="Meiryo" pitchFamily="34" charset="-120"/>
              </a:rPr>
              <a:t>推進メンバ</a:t>
            </a: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ー・</a:t>
            </a:r>
            <a:r>
              <a:rPr lang="en-US" altLang="ja-JP" sz="1200" b="1" dirty="0" err="1">
                <a:solidFill>
                  <a:srgbClr val="0070C0"/>
                </a:solidFill>
                <a:latin typeface="Noto Sans JP" panose="020B0200000000000000" pitchFamily="50" charset="-128"/>
                <a:ea typeface="Noto Sans JP" panose="020B0200000000000000" pitchFamily="50" charset="-128"/>
                <a:cs typeface="Meiryo" pitchFamily="34" charset="-120"/>
              </a:rPr>
              <a:t>役割・連携先（複数社合同の場合のみ）等を具体的に記載してください。本プログラムの窓口となる方には★をつけてください</a:t>
            </a:r>
            <a:r>
              <a:rPr lang="en-US" altLang="ja-JP" sz="1200" b="1" dirty="0">
                <a:solidFill>
                  <a:srgbClr val="0070C0"/>
                </a:solidFill>
                <a:latin typeface="Noto Sans JP" panose="020B0200000000000000" pitchFamily="50" charset="-128"/>
                <a:ea typeface="Noto Sans JP" panose="020B0200000000000000" pitchFamily="50" charset="-128"/>
                <a:cs typeface="Meiryo" pitchFamily="34" charset="-120"/>
              </a:rPr>
              <a:t>。</a:t>
            </a:r>
            <a:endParaRPr lang="en-US" altLang="ja-JP" sz="1200" dirty="0">
              <a:latin typeface="Noto Sans JP" panose="020B0200000000000000" pitchFamily="50" charset="-128"/>
              <a:ea typeface="Noto Sans JP" panose="020B0200000000000000" pitchFamily="50" charset="-128"/>
            </a:endParaRPr>
          </a:p>
        </p:txBody>
      </p:sp>
      <p:sp>
        <p:nvSpPr>
          <p:cNvPr id="8" name="Text 4">
            <a:extLst>
              <a:ext uri="{FF2B5EF4-FFF2-40B4-BE49-F238E27FC236}">
                <a16:creationId xmlns:a16="http://schemas.microsoft.com/office/drawing/2014/main" id="{6B3781C9-879A-94B0-D3C2-041C2BCAD77B}"/>
              </a:ext>
            </a:extLst>
          </p:cNvPr>
          <p:cNvSpPr/>
          <p:nvPr/>
        </p:nvSpPr>
        <p:spPr>
          <a:xfrm>
            <a:off x="8229600" y="320040"/>
            <a:ext cx="3474720" cy="384048"/>
          </a:xfrm>
          <a:prstGeom prst="rect">
            <a:avLst/>
          </a:prstGeom>
          <a:noFill/>
          <a:ln/>
        </p:spPr>
        <p:txBody>
          <a:bodyPr wrap="square" rtlCol="0" anchor="ctr"/>
          <a:lstStyle/>
          <a:p>
            <a:pPr marL="0" indent="0" algn="r">
              <a:buNone/>
            </a:pPr>
            <a:r>
              <a:rPr lang="en-US" sz="1100" b="1" dirty="0">
                <a:solidFill>
                  <a:srgbClr val="1B2B44"/>
                </a:solidFill>
                <a:latin typeface="Noto Sans JP" panose="020B0200000000000000" pitchFamily="50" charset="-128"/>
                <a:ea typeface="Noto Sans JP" panose="020B0200000000000000" pitchFamily="50" charset="-128"/>
                <a:cs typeface="Meiryo" pitchFamily="34" charset="-120"/>
              </a:rPr>
              <a:t>評価ポイント：実現性</a:t>
            </a:r>
            <a:endParaRPr lang="en-US" sz="1100" dirty="0">
              <a:latin typeface="Noto Sans JP" panose="020B0200000000000000" pitchFamily="50" charset="-128"/>
              <a:ea typeface="Noto Sans JP" panose="020B0200000000000000" pitchFamily="50" charset="-128"/>
            </a:endParaRPr>
          </a:p>
        </p:txBody>
      </p:sp>
      <p:sp>
        <p:nvSpPr>
          <p:cNvPr id="3" name="スライド番号プレースホルダー 2">
            <a:extLst>
              <a:ext uri="{FF2B5EF4-FFF2-40B4-BE49-F238E27FC236}">
                <a16:creationId xmlns:a16="http://schemas.microsoft.com/office/drawing/2014/main" id="{83B7FC5C-F84D-8ABA-BD17-1A263DA2F79B}"/>
              </a:ext>
            </a:extLst>
          </p:cNvPr>
          <p:cNvSpPr>
            <a:spLocks noGrp="1"/>
          </p:cNvSpPr>
          <p:nvPr>
            <p:ph type="sldNum" sz="quarter" idx="4"/>
          </p:nvPr>
        </p:nvSpPr>
        <p:spPr/>
        <p:txBody>
          <a:bodyPr/>
          <a:lstStyle/>
          <a:p>
            <a:fld id="{F5764817-7C9A-4F79-93C0-A71CCB4FBE36}" type="slidenum">
              <a:rPr kumimoji="1" lang="ja-JP" altLang="en-US" smtClean="0"/>
              <a:t>9</a:t>
            </a:fld>
            <a:endParaRPr kumimoji="1" lang="ja-JP" altLang="en-US"/>
          </a:p>
        </p:txBody>
      </p:sp>
    </p:spTree>
    <p:extLst>
      <p:ext uri="{BB962C8B-B14F-4D97-AF65-F5344CB8AC3E}">
        <p14:creationId xmlns:p14="http://schemas.microsoft.com/office/powerpoint/2010/main" val="2183959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1669</TotalTime>
  <Words>2976</Words>
  <Application>Microsoft Office PowerPoint</Application>
  <PresentationFormat>ワイド画面</PresentationFormat>
  <Paragraphs>379</Paragraphs>
  <Slides>19</Slides>
  <Notes>3</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19</vt:i4>
      </vt:variant>
    </vt:vector>
  </HeadingPairs>
  <TitlesOfParts>
    <vt:vector size="24" baseType="lpstr">
      <vt:lpstr>Noto Sans JP</vt:lpstr>
      <vt:lpstr>Meiryo</vt:lpstr>
      <vt:lpstr>Arial</vt:lpstr>
      <vt:lpstr>Calibri</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あいちスポーツ共創スタジオ 提案資料フォーマット</dc:title>
  <dc:subject>PptxGenJS Presentation</dc:subject>
  <dc:creator>THE SMALL THINGS inc.</dc:creator>
  <cp:lastModifiedBy>Tomomi Ikeda</cp:lastModifiedBy>
  <cp:revision>6</cp:revision>
  <dcterms:created xsi:type="dcterms:W3CDTF">2026-07-07T08:49:19Z</dcterms:created>
  <dcterms:modified xsi:type="dcterms:W3CDTF">2026-07-09T04:11:45Z</dcterms:modified>
</cp:coreProperties>
</file>